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2540730" r:id="rId2"/>
    <p:sldId id="12540881" r:id="rId3"/>
    <p:sldId id="2147478163" r:id="rId4"/>
    <p:sldId id="12540929" r:id="rId5"/>
    <p:sldId id="12540932" r:id="rId6"/>
    <p:sldId id="2147478161" r:id="rId7"/>
    <p:sldId id="2147478165" r:id="rId8"/>
    <p:sldId id="2147478159" r:id="rId9"/>
    <p:sldId id="2147478164" r:id="rId10"/>
    <p:sldId id="2147478162" r:id="rId11"/>
    <p:sldId id="2147478158" r:id="rId12"/>
    <p:sldId id="1355" r:id="rId1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6570"/>
  </p:normalViewPr>
  <p:slideViewPr>
    <p:cSldViewPr snapToGrid="0" showGuides="1">
      <p:cViewPr varScale="1">
        <p:scale>
          <a:sx n="108" d="100"/>
          <a:sy n="108" d="100"/>
        </p:scale>
        <p:origin x="129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024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513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F1584-614D-C34D-A000-A127636D36DB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10"/>
          <p:cNvCxnSpPr/>
          <p:nvPr userDrawn="1"/>
        </p:nvCxnSpPr>
        <p:spPr>
          <a:xfrm>
            <a:off x="448094" y="6394772"/>
            <a:ext cx="1129325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10475714" y="6453188"/>
            <a:ext cx="1447114" cy="151409"/>
          </a:xfrm>
          <a:prstGeom prst="rect">
            <a:avLst/>
          </a:prstGeom>
        </p:spPr>
        <p:txBody>
          <a:bodyPr wrap="none" tIns="0" bIns="0">
            <a:noAutofit/>
          </a:bodyPr>
          <a:lstStyle/>
          <a:p>
            <a:r>
              <a:rPr lang="zh-CN" altLang="en-US" sz="900" b="0" i="0" spc="0" dirty="0">
                <a:solidFill>
                  <a:schemeClr val="bg1">
                    <a:lumMod val="65000"/>
                  </a:schemeClr>
                </a:solidFill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www.oceanbase.com</a:t>
            </a:r>
          </a:p>
        </p:txBody>
      </p:sp>
      <p:sp>
        <p:nvSpPr>
          <p:cNvPr id="9" name="标题 12"/>
          <p:cNvSpPr>
            <a:spLocks noGrp="1"/>
          </p:cNvSpPr>
          <p:nvPr>
            <p:ph type="title" hasCustomPrompt="1"/>
          </p:nvPr>
        </p:nvSpPr>
        <p:spPr>
          <a:xfrm>
            <a:off x="334962" y="348365"/>
            <a:ext cx="11522075" cy="494674"/>
          </a:xfrm>
        </p:spPr>
        <p:txBody>
          <a:bodyPr>
            <a:noAutofit/>
          </a:bodyPr>
          <a:lstStyle>
            <a:lvl1pPr algn="l">
              <a:defRPr sz="3200" b="1" i="0"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1" dirty="0"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标题文本</a:t>
            </a:r>
            <a:r>
              <a:rPr kumimoji="1" lang="en-US" altLang="zh-CN" sz="3200" b="1" dirty="0"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-</a:t>
            </a:r>
            <a:r>
              <a:rPr kumimoji="1" lang="zh-CN" altLang="en-US" sz="3200" b="1" dirty="0"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阿里巴巴普惠体</a:t>
            </a:r>
            <a:r>
              <a:rPr kumimoji="1" lang="en-US" altLang="zh-CN" sz="3200" b="1" dirty="0"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_Bold 32</a:t>
            </a:r>
            <a:r>
              <a:rPr kumimoji="1" lang="zh-CN" altLang="en-US" sz="3200" b="1" dirty="0"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磅 </a:t>
            </a:r>
            <a:endParaRPr kumimoji="1" lang="zh-CN" altLang="en-US" dirty="0"/>
          </a:p>
        </p:txBody>
      </p:sp>
      <p:sp>
        <p:nvSpPr>
          <p:cNvPr id="12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2" y="828201"/>
            <a:ext cx="11522075" cy="34462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 i="0">
                <a:solidFill>
                  <a:schemeClr val="bg2">
                    <a:lumMod val="50000"/>
                  </a:schemeClr>
                </a:solidFill>
                <a:latin typeface="Alibaba PuHuiTi 2.0 65 Medium" panose="00020600040101010101" pitchFamily="18" charset="-122"/>
                <a:ea typeface="Alibaba PuHuiTi 2.0 65 Medium" panose="00020600040101010101" pitchFamily="18" charset="-122"/>
                <a:cs typeface="Alibaba PuHuiTi 2.0 65 Medium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sz="1800" dirty="0">
                <a:solidFill>
                  <a:schemeClr val="tx2"/>
                </a:solidFill>
                <a:latin typeface="Alibaba PuHuiTi 2.0 65 Medium" panose="00020600040101010101" pitchFamily="18" charset="-122"/>
                <a:ea typeface="Alibaba PuHuiTi 2.0 65 Medium" panose="00020600040101010101" pitchFamily="18" charset="-122"/>
                <a:cs typeface="Alibaba PuHuiTi 2.0 65 Medium" panose="00020600040101010101" pitchFamily="18" charset="-122"/>
              </a:rPr>
              <a:t>副标题文本</a:t>
            </a:r>
            <a:r>
              <a:rPr kumimoji="1" lang="en-US" altLang="zh-CN" sz="1800" dirty="0">
                <a:solidFill>
                  <a:schemeClr val="tx2"/>
                </a:solidFill>
                <a:latin typeface="Alibaba PuHuiTi 2.0 65 Medium" panose="00020600040101010101" pitchFamily="18" charset="-122"/>
                <a:ea typeface="Alibaba PuHuiTi 2.0 65 Medium" panose="00020600040101010101" pitchFamily="18" charset="-122"/>
                <a:cs typeface="Alibaba PuHuiTi 2.0 65 Medium" panose="00020600040101010101" pitchFamily="18" charset="-122"/>
              </a:rPr>
              <a:t>-</a:t>
            </a:r>
            <a:r>
              <a:rPr kumimoji="1" lang="zh-CN" altLang="en-US" sz="1800" dirty="0">
                <a:solidFill>
                  <a:schemeClr val="tx2"/>
                </a:solidFill>
                <a:latin typeface="Alibaba PuHuiTi 2.0 65 Medium" panose="00020600040101010101" pitchFamily="18" charset="-122"/>
                <a:ea typeface="Alibaba PuHuiTi 2.0 65 Medium" panose="00020600040101010101" pitchFamily="18" charset="-122"/>
                <a:cs typeface="Alibaba PuHuiTi 2.0 65 Medium" panose="00020600040101010101" pitchFamily="18" charset="-122"/>
              </a:rPr>
              <a:t>阿里巴巴普惠体</a:t>
            </a:r>
            <a:r>
              <a:rPr kumimoji="1" lang="en-US" altLang="zh-CN" sz="1800" dirty="0">
                <a:solidFill>
                  <a:schemeClr val="tx2"/>
                </a:solidFill>
                <a:latin typeface="Alibaba PuHuiTi 2.0 65 Medium" panose="00020600040101010101" pitchFamily="18" charset="-122"/>
                <a:ea typeface="Alibaba PuHuiTi 2.0 65 Medium" panose="00020600040101010101" pitchFamily="18" charset="-122"/>
                <a:cs typeface="Alibaba PuHuiTi 2.0 65 Medium" panose="00020600040101010101" pitchFamily="18" charset="-122"/>
              </a:rPr>
              <a:t>_Medium 18</a:t>
            </a:r>
            <a:r>
              <a:rPr kumimoji="1" lang="zh-CN" altLang="en-US" sz="1800" dirty="0">
                <a:solidFill>
                  <a:schemeClr val="tx2"/>
                </a:solidFill>
                <a:latin typeface="Alibaba PuHuiTi 2.0 65 Medium" panose="00020600040101010101" pitchFamily="18" charset="-122"/>
                <a:ea typeface="Alibaba PuHuiTi 2.0 65 Medium" panose="00020600040101010101" pitchFamily="18" charset="-122"/>
                <a:cs typeface="Alibaba PuHuiTi 2.0 65 Medium" panose="00020600040101010101" pitchFamily="18" charset="-122"/>
              </a:rPr>
              <a:t>磅</a:t>
            </a:r>
            <a:r>
              <a:rPr kumimoji="1" lang="zh-CN" altLang="en-US" dirty="0"/>
              <a:t> </a:t>
            </a:r>
          </a:p>
        </p:txBody>
      </p:sp>
      <p:pic>
        <p:nvPicPr>
          <p:cNvPr id="3" name="图片 2" descr="logo-彩色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1590" y="6507613"/>
            <a:ext cx="1011575" cy="1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17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-123825"/>
            <a:ext cx="12192001" cy="7225665"/>
            <a:chOff x="-1" y="-123825"/>
            <a:chExt cx="12192001" cy="7225665"/>
          </a:xfrm>
        </p:grpSpPr>
        <p:sp>
          <p:nvSpPr>
            <p:cNvPr id="4" name="矩形 3"/>
            <p:cNvSpPr/>
            <p:nvPr/>
          </p:nvSpPr>
          <p:spPr>
            <a:xfrm>
              <a:off x="0" y="-123825"/>
              <a:ext cx="12192000" cy="7225665"/>
            </a:xfrm>
            <a:prstGeom prst="rect">
              <a:avLst/>
            </a:prstGeom>
            <a:solidFill>
              <a:srgbClr val="FAF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5" name="图片 4" descr="2"/>
            <p:cNvPicPr>
              <a:picLocks noChangeAspect="1"/>
            </p:cNvPicPr>
            <p:nvPr/>
          </p:nvPicPr>
          <p:blipFill rotWithShape="1">
            <a:blip r:embed="rId2"/>
            <a:srcRect l="15934" t="5648" b="3524"/>
            <a:stretch>
              <a:fillRect/>
            </a:stretch>
          </p:blipFill>
          <p:spPr>
            <a:xfrm>
              <a:off x="-1" y="-114300"/>
              <a:ext cx="11851005" cy="7200900"/>
            </a:xfrm>
            <a:prstGeom prst="rect">
              <a:avLst/>
            </a:prstGeom>
          </p:spPr>
        </p:pic>
      </p:grpSp>
      <p:pic>
        <p:nvPicPr>
          <p:cNvPr id="6" name="图片 5" descr="资源 1logo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210" y="668020"/>
            <a:ext cx="1691640" cy="22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39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/Users/zch/Desktop/Work_郑成昊/2023/2023.02/2023 OB ppt封面修改/背景图/11.jpg11"/>
          <p:cNvPicPr>
            <a:picLocks noChangeAspect="1"/>
          </p:cNvPicPr>
          <p:nvPr userDrawn="1"/>
        </p:nvPicPr>
        <p:blipFill rotWithShape="1">
          <a:blip r:embed="rId2"/>
          <a:srcRect l="20172" t="14421" r="16761" b="2250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0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rgbClr val="0181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/>
          <p:cNvCxnSpPr/>
          <p:nvPr userDrawn="1"/>
        </p:nvCxnSpPr>
        <p:spPr>
          <a:xfrm>
            <a:off x="10624834" y="-242047"/>
            <a:ext cx="0" cy="7385797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连接符 6"/>
          <p:cNvCxnSpPr/>
          <p:nvPr userDrawn="1"/>
        </p:nvCxnSpPr>
        <p:spPr>
          <a:xfrm>
            <a:off x="-438411" y="2010611"/>
            <a:ext cx="12889282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同侧圆角矩形 1"/>
          <p:cNvSpPr/>
          <p:nvPr userDrawn="1"/>
        </p:nvSpPr>
        <p:spPr>
          <a:xfrm rot="10800000">
            <a:off x="847731" y="1236774"/>
            <a:ext cx="10496540" cy="4949712"/>
          </a:xfrm>
          <a:prstGeom prst="round2SameRect">
            <a:avLst>
              <a:gd name="adj1" fmla="val 4450"/>
              <a:gd name="adj2" fmla="val 0"/>
            </a:avLst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同侧圆角矩形 2"/>
          <p:cNvSpPr/>
          <p:nvPr userDrawn="1"/>
        </p:nvSpPr>
        <p:spPr>
          <a:xfrm>
            <a:off x="847733" y="671514"/>
            <a:ext cx="10496528" cy="701860"/>
          </a:xfrm>
          <a:prstGeom prst="round2SameRect">
            <a:avLst>
              <a:gd name="adj1" fmla="val 29158"/>
              <a:gd name="adj2" fmla="val 0"/>
            </a:avLst>
          </a:prstGeom>
          <a:solidFill>
            <a:schemeClr val="tx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1214438" y="901001"/>
            <a:ext cx="242887" cy="2428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1683695" y="901001"/>
            <a:ext cx="242887" cy="2428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2152951" y="901001"/>
            <a:ext cx="242887" cy="2428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293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2024/11/15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2024/11/15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emf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microsoft.com/office/2007/relationships/hdphoto" Target="../media/hdphoto2.wdp"/><Relationship Id="rId12" Type="http://schemas.openxmlformats.org/officeDocument/2006/relationships/image" Target="../media/image12.emf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2" Type="http://schemas.openxmlformats.org/officeDocument/2006/relationships/image" Target="../media/image4.emf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1.emf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emf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9.emf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emf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7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5130" y="383758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chemeClr val="tx1">
                    <a:lumMod val="50000"/>
                  </a:schemeClr>
                </a:solidFill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蔡飞志（谷渐）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5130" y="4483918"/>
            <a:ext cx="3403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err="1">
                <a:solidFill>
                  <a:schemeClr val="tx1">
                    <a:lumMod val="50000"/>
                  </a:schemeClr>
                </a:solidFill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OceanBase</a:t>
            </a:r>
            <a:r>
              <a:rPr kumimoji="1" lang="zh-CN" altLang="en-US" sz="2000" dirty="0">
                <a:solidFill>
                  <a:schemeClr val="tx1">
                    <a:lumMod val="50000"/>
                  </a:schemeClr>
                </a:solidFill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 技术部高级专家</a:t>
            </a:r>
            <a:endParaRPr kumimoji="1" lang="en-US" altLang="zh-CN" sz="2000" dirty="0">
              <a:solidFill>
                <a:schemeClr val="tx1">
                  <a:lumMod val="50000"/>
                </a:schemeClr>
              </a:solidFill>
              <a:latin typeface="Alibaba PuHuiTi 2.0 55 Regular" panose="00020600040101010101" pitchFamily="18" charset="-122"/>
              <a:ea typeface="Alibaba PuHuiTi 2.0 55 Regular" panose="00020600040101010101" pitchFamily="18" charset="-122"/>
              <a:cs typeface="Alibaba PuHuiTi 2.0 55 Regular" panose="00020600040101010101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5130" y="565346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tx1">
                    <a:lumMod val="50000"/>
                  </a:schemeClr>
                </a:solidFill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2024/11/16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Alibaba PuHuiTi 2.0 55 Regular" panose="00020600040101010101" pitchFamily="18" charset="-122"/>
              <a:ea typeface="Alibaba PuHuiTi 2.0 55 Regular" panose="00020600040101010101" pitchFamily="18" charset="-122"/>
              <a:cs typeface="Alibaba PuHuiTi 2.0 55 Regular" panose="00020600040101010101" pitchFamily="18" charset="-122"/>
            </a:endParaRPr>
          </a:p>
        </p:txBody>
      </p:sp>
      <p:sp>
        <p:nvSpPr>
          <p:cNvPr id="10" name="Shape 126"/>
          <p:cNvSpPr/>
          <p:nvPr/>
        </p:nvSpPr>
        <p:spPr>
          <a:xfrm>
            <a:off x="422702" y="1197652"/>
            <a:ext cx="7937527" cy="145680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kumimoji="1" lang="en-US" altLang="zh-CN" sz="4400" b="1" dirty="0" err="1">
                <a:solidFill>
                  <a:schemeClr val="tx1">
                    <a:lumMod val="50000"/>
                  </a:schemeClr>
                </a:solidFill>
                <a:latin typeface="Alibaba PuHuiTi 2.0 95 ExtraBol" panose="00020600040101010101" charset="-122"/>
                <a:ea typeface="Alibaba PuHuiTi 2.0 95 ExtraBol" panose="00020600040101010101" charset="-122"/>
                <a:cs typeface="Alibaba PuHuiTi 2.0 95 ExtraBol" panose="00020600040101010101" charset="-122"/>
              </a:rPr>
              <a:t>OceanBase</a:t>
            </a:r>
            <a:r>
              <a:rPr kumimoji="1" lang="zh-CN" altLang="en-US" sz="4400" b="1" dirty="0">
                <a:solidFill>
                  <a:schemeClr val="tx1">
                    <a:lumMod val="50000"/>
                  </a:schemeClr>
                </a:solidFill>
                <a:latin typeface="Alibaba PuHuiTi 2.0 95 ExtraBol" panose="00020600040101010101" charset="-122"/>
                <a:ea typeface="Alibaba PuHuiTi 2.0 95 ExtraBol" panose="00020600040101010101" charset="-122"/>
                <a:cs typeface="Alibaba PuHuiTi 2.0 95 ExtraBol" panose="00020600040101010101" charset="-122"/>
              </a:rPr>
              <a:t> 向量检索 </a:t>
            </a:r>
            <a:r>
              <a:rPr kumimoji="1" lang="en-US" altLang="zh-CN" sz="4400" b="1" dirty="0">
                <a:solidFill>
                  <a:schemeClr val="tx1">
                    <a:lumMod val="50000"/>
                  </a:schemeClr>
                </a:solidFill>
                <a:latin typeface="Alibaba PuHuiTi 2.0 95 ExtraBol" panose="00020600040101010101" charset="-122"/>
                <a:ea typeface="Alibaba PuHuiTi 2.0 95 ExtraBol" panose="00020600040101010101" charset="-122"/>
                <a:cs typeface="Alibaba PuHuiTi 2.0 95 ExtraBol" panose="00020600040101010101" charset="-122"/>
              </a:rPr>
              <a:t>–</a:t>
            </a:r>
            <a:r>
              <a:rPr kumimoji="1" lang="zh-CN" altLang="en-US" sz="4400" b="1" dirty="0">
                <a:solidFill>
                  <a:schemeClr val="tx1">
                    <a:lumMod val="50000"/>
                  </a:schemeClr>
                </a:solidFill>
                <a:latin typeface="Alibaba PuHuiTi 2.0 95 ExtraBol" panose="00020600040101010101" charset="-122"/>
                <a:ea typeface="Alibaba PuHuiTi 2.0 95 ExtraBol" panose="00020600040101010101" charset="-122"/>
                <a:cs typeface="Alibaba PuHuiTi 2.0 95 ExtraBol" panose="00020600040101010101" charset="-122"/>
              </a:rPr>
              <a:t> </a:t>
            </a:r>
            <a:endParaRPr kumimoji="1" lang="en-US" altLang="zh-CN" sz="4400" b="1" dirty="0">
              <a:solidFill>
                <a:schemeClr val="tx1">
                  <a:lumMod val="50000"/>
                </a:schemeClr>
              </a:solidFill>
              <a:latin typeface="Alibaba PuHuiTi 2.0 95 ExtraBol" panose="00020600040101010101" charset="-122"/>
              <a:ea typeface="Alibaba PuHuiTi 2.0 95 ExtraBol" panose="00020600040101010101" charset="-122"/>
              <a:cs typeface="Alibaba PuHuiTi 2.0 95 ExtraBol" panose="00020600040101010101" charset="-122"/>
            </a:endParaRPr>
          </a:p>
          <a:p>
            <a:pPr algn="l"/>
            <a:r>
              <a:rPr kumimoji="1" lang="zh-CN" altLang="en-US" sz="4400" b="1" dirty="0">
                <a:solidFill>
                  <a:schemeClr val="tx1">
                    <a:lumMod val="50000"/>
                  </a:schemeClr>
                </a:solidFill>
                <a:latin typeface="Alibaba PuHuiTi 2.0 95 ExtraBol" panose="00020600040101010101" charset="-122"/>
                <a:ea typeface="Alibaba PuHuiTi 2.0 95 ExtraBol" panose="00020600040101010101" charset="-122"/>
                <a:cs typeface="Alibaba PuHuiTi 2.0 95 ExtraBol" panose="00020600040101010101" charset="-122"/>
              </a:rPr>
              <a:t>加速 </a:t>
            </a:r>
            <a:r>
              <a:rPr kumimoji="1" lang="en-US" altLang="zh-CN" sz="4400" b="1" dirty="0" err="1">
                <a:solidFill>
                  <a:schemeClr val="tx1">
                    <a:lumMod val="50000"/>
                  </a:schemeClr>
                </a:solidFill>
                <a:latin typeface="Alibaba PuHuiTi 2.0 95 ExtraBol" panose="00020600040101010101" charset="-122"/>
                <a:ea typeface="Alibaba PuHuiTi 2.0 95 ExtraBol" panose="00020600040101010101" charset="-122"/>
                <a:cs typeface="Alibaba PuHuiTi 2.0 95 ExtraBol" panose="00020600040101010101" charset="-122"/>
              </a:rPr>
              <a:t>openEuler</a:t>
            </a:r>
            <a:r>
              <a:rPr kumimoji="1" lang="zh-CN" altLang="en-US" sz="4400" b="1" dirty="0">
                <a:solidFill>
                  <a:schemeClr val="tx1">
                    <a:lumMod val="50000"/>
                  </a:schemeClr>
                </a:solidFill>
                <a:latin typeface="Alibaba PuHuiTi 2.0 95 ExtraBol" panose="00020600040101010101" charset="-122"/>
                <a:ea typeface="Alibaba PuHuiTi 2.0 95 ExtraBol" panose="00020600040101010101" charset="-122"/>
                <a:cs typeface="Alibaba PuHuiTi 2.0 95 ExtraBol" panose="00020600040101010101" charset="-122"/>
              </a:rPr>
              <a:t> </a:t>
            </a:r>
            <a:r>
              <a:rPr kumimoji="1" lang="en-US" altLang="zh-CN" sz="4400" b="1" dirty="0">
                <a:solidFill>
                  <a:schemeClr val="tx1">
                    <a:lumMod val="50000"/>
                  </a:schemeClr>
                </a:solidFill>
                <a:latin typeface="Alibaba PuHuiTi 2.0 95 ExtraBol" panose="00020600040101010101" charset="-122"/>
                <a:ea typeface="Alibaba PuHuiTi 2.0 95 ExtraBol" panose="00020600040101010101" charset="-122"/>
                <a:cs typeface="Alibaba PuHuiTi 2.0 95 ExtraBol" panose="00020600040101010101" charset="-122"/>
              </a:rPr>
              <a:t>AI</a:t>
            </a:r>
            <a:r>
              <a:rPr kumimoji="1" lang="zh-CN" altLang="en-US" sz="4400" b="1" dirty="0">
                <a:solidFill>
                  <a:schemeClr val="tx1">
                    <a:lumMod val="50000"/>
                  </a:schemeClr>
                </a:solidFill>
                <a:latin typeface="Alibaba PuHuiTi 2.0 95 ExtraBol" panose="00020600040101010101" charset="-122"/>
                <a:ea typeface="Alibaba PuHuiTi 2.0 95 ExtraBol" panose="00020600040101010101" charset="-122"/>
                <a:cs typeface="Alibaba PuHuiTi 2.0 95 ExtraBol" panose="00020600040101010101" charset="-122"/>
              </a:rPr>
              <a:t> 应用落地</a:t>
            </a:r>
            <a:endParaRPr kumimoji="1" lang="zh-CN" altLang="en-US" sz="2400" b="1" dirty="0">
              <a:solidFill>
                <a:schemeClr val="tx1">
                  <a:lumMod val="50000"/>
                </a:schemeClr>
              </a:solidFill>
              <a:latin typeface="Alibaba PuHuiTi 2.0 95 ExtraBol" panose="00020600040101010101" charset="-122"/>
              <a:ea typeface="Alibaba PuHuiTi 2.0 95 ExtraBol" panose="00020600040101010101" charset="-122"/>
              <a:cs typeface="Alibaba PuHuiTi 2.0 95 ExtraBol" panose="00020600040101010101" charset="-122"/>
            </a:endParaRPr>
          </a:p>
        </p:txBody>
      </p:sp>
      <p:sp>
        <p:nvSpPr>
          <p:cNvPr id="11" name="文本框 9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BBAAD9C20180234D78A0072836F0B490A2B9B20C15C43B20A2D98B3EB1982BD4DB48BE381166DB0C22192008984677EBF8E921EAE1D09B411BBFC2497F1E39D924F6F6AD732CA9D7741B2CF76EB24082B730E68C76A024CE689EC1974F162C38D6B62597DE3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BBAAD9C20180234D78A0072836F0B480B2B9B20C19E7DBB0ACD98C3EB1562BD50B49B338E1667B0722592F08C84632EB0DF921FA41D09BE11BBFC2597EBE24DA24F20FAD8F2476D7C4A72C0763B24F570F0CEBBC72B72FC5F89C319FEEA05C48DD962692DE3</a:t>
            </a:r>
          </a:p>
        </p:txBody>
      </p:sp>
      <p:sp>
        <p:nvSpPr>
          <p:cNvPr id="3" name="标题 24">
            <a:extLst>
              <a:ext uri="{FF2B5EF4-FFF2-40B4-BE49-F238E27FC236}">
                <a16:creationId xmlns:a16="http://schemas.microsoft.com/office/drawing/2014/main" id="{F9A6E111-E73B-0C98-EB1B-60D09279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48365"/>
            <a:ext cx="11522075" cy="494674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OceanBase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EulerCopilot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6CB2CC-9EED-282C-D4BC-0759F0A7D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72" y="999011"/>
            <a:ext cx="5614927" cy="24299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471684-1C66-0C64-F66D-0E0208BF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57" y="3645834"/>
            <a:ext cx="5614927" cy="27453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ABDF92-D069-44A5-2A41-16BE0A00C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078" y="843039"/>
            <a:ext cx="4380508" cy="5376743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D78F48F4-7FEC-E66C-AD57-102D9F95C953}"/>
              </a:ext>
            </a:extLst>
          </p:cNvPr>
          <p:cNvSpPr/>
          <p:nvPr/>
        </p:nvSpPr>
        <p:spPr>
          <a:xfrm>
            <a:off x="6400800" y="2006930"/>
            <a:ext cx="605642" cy="475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9B9795FE-7AE7-34CB-86BA-983E1DD07A84}"/>
              </a:ext>
            </a:extLst>
          </p:cNvPr>
          <p:cNvSpPr/>
          <p:nvPr/>
        </p:nvSpPr>
        <p:spPr>
          <a:xfrm rot="10800000">
            <a:off x="6372110" y="4684058"/>
            <a:ext cx="617517" cy="4631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FBF8B8-56A2-F2AD-9D1F-5E7BE1BC8AD8}"/>
              </a:ext>
            </a:extLst>
          </p:cNvPr>
          <p:cNvSpPr txBox="1"/>
          <p:nvPr/>
        </p:nvSpPr>
        <p:spPr>
          <a:xfrm>
            <a:off x="8431481" y="411503"/>
            <a:ext cx="25074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接口友好，容易适配</a:t>
            </a:r>
          </a:p>
        </p:txBody>
      </p:sp>
    </p:spTree>
    <p:extLst>
      <p:ext uri="{BB962C8B-B14F-4D97-AF65-F5344CB8AC3E}">
        <p14:creationId xmlns:p14="http://schemas.microsoft.com/office/powerpoint/2010/main" val="30896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BBAAD9C20180234D78A0072836F0B480B2B9B20C19E7DBB0ACD98C3EB1562BD50B49B338E1667B0722592F08C84632EB0DF921FA41D09BE11BBFC2597EBE24DA24F20FAD8F2476D7C4A72C0763B24F570F0CEBBC72B72FC5F89C319FEEA05C48DD962692DE3</a:t>
            </a:r>
          </a:p>
        </p:txBody>
      </p:sp>
      <p:sp>
        <p:nvSpPr>
          <p:cNvPr id="3" name="标题 24">
            <a:extLst>
              <a:ext uri="{FF2B5EF4-FFF2-40B4-BE49-F238E27FC236}">
                <a16:creationId xmlns:a16="http://schemas.microsoft.com/office/drawing/2014/main" id="{F9A6E111-E73B-0C98-EB1B-60D09279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48365"/>
            <a:ext cx="11522075" cy="49467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46C8F-D760-26EA-53B4-5E1CC2A47353}"/>
              </a:ext>
            </a:extLst>
          </p:cNvPr>
          <p:cNvSpPr txBox="1"/>
          <p:nvPr/>
        </p:nvSpPr>
        <p:spPr>
          <a:xfrm>
            <a:off x="334962" y="1089974"/>
            <a:ext cx="9729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b="1" dirty="0" err="1"/>
              <a:t>OceanBase</a:t>
            </a:r>
            <a:r>
              <a:rPr kumimoji="1" lang="zh-CN" altLang="en-US" b="1" dirty="0"/>
              <a:t> 提供了</a:t>
            </a:r>
            <a:r>
              <a:rPr kumimoji="1" lang="zh-CN" altLang="en-US" b="1" dirty="0">
                <a:solidFill>
                  <a:srgbClr val="FF0000"/>
                </a:solidFill>
              </a:rPr>
              <a:t>关系型 </a:t>
            </a:r>
            <a:r>
              <a:rPr kumimoji="1" lang="en-US" altLang="zh-CN" b="1" dirty="0">
                <a:solidFill>
                  <a:srgbClr val="FF0000"/>
                </a:solidFill>
              </a:rPr>
              <a:t>+</a:t>
            </a:r>
            <a:r>
              <a:rPr kumimoji="1" lang="zh-CN" altLang="en-US" b="1" dirty="0">
                <a:solidFill>
                  <a:srgbClr val="FF0000"/>
                </a:solidFill>
              </a:rPr>
              <a:t> 向量 </a:t>
            </a:r>
            <a:r>
              <a:rPr kumimoji="1" lang="en-US" altLang="zh-CN" b="1" dirty="0">
                <a:solidFill>
                  <a:srgbClr val="FF0000"/>
                </a:solidFill>
              </a:rPr>
              <a:t>+</a:t>
            </a:r>
            <a:r>
              <a:rPr kumimoji="1" lang="zh-CN" altLang="en-US" b="1" dirty="0">
                <a:solidFill>
                  <a:srgbClr val="FF0000"/>
                </a:solidFill>
              </a:rPr>
              <a:t> 其他多数据类型</a:t>
            </a:r>
            <a:r>
              <a:rPr kumimoji="1" lang="zh-CN" altLang="en-US" b="1" dirty="0"/>
              <a:t>的能力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 err="1"/>
              <a:t>OceanBase</a:t>
            </a:r>
            <a:r>
              <a:rPr kumimoji="1" lang="zh-CN" altLang="en-US" b="1" dirty="0"/>
              <a:t> 可以很方便在 </a:t>
            </a:r>
            <a:r>
              <a:rPr kumimoji="1" lang="en-US" altLang="zh-CN" b="1" dirty="0" err="1">
                <a:solidFill>
                  <a:srgbClr val="FF0000"/>
                </a:solidFill>
              </a:rPr>
              <a:t>openEuler</a:t>
            </a:r>
            <a:r>
              <a:rPr kumimoji="1" lang="zh-CN" altLang="en-US" b="1" dirty="0">
                <a:solidFill>
                  <a:srgbClr val="FF0000"/>
                </a:solidFill>
              </a:rPr>
              <a:t> 系统</a:t>
            </a:r>
            <a:r>
              <a:rPr kumimoji="1" lang="zh-CN" altLang="en-US" b="1" dirty="0"/>
              <a:t>上部署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 err="1">
                <a:solidFill>
                  <a:srgbClr val="FF0000"/>
                </a:solidFill>
              </a:rPr>
              <a:t>EulerCopilot</a:t>
            </a:r>
            <a:r>
              <a:rPr kumimoji="1" lang="zh-CN" altLang="en-US" b="1" dirty="0"/>
              <a:t> 也在短时间内完成了 </a:t>
            </a:r>
            <a:r>
              <a:rPr kumimoji="1" lang="en-US" altLang="zh-CN" b="1" dirty="0" err="1"/>
              <a:t>OceanBase</a:t>
            </a:r>
            <a:r>
              <a:rPr kumimoji="1" lang="zh-CN" altLang="en-US" b="1" dirty="0"/>
              <a:t>的部署和代码适配</a:t>
            </a:r>
            <a:endParaRPr kumimoji="1"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b="1" dirty="0"/>
              <a:t>期待未来可以帮助 </a:t>
            </a:r>
            <a:r>
              <a:rPr kumimoji="1" lang="en-US" altLang="zh-CN" b="1" dirty="0" err="1"/>
              <a:t>OpenEuler</a:t>
            </a:r>
            <a:r>
              <a:rPr kumimoji="1" lang="zh-CN" altLang="en-US" b="1" dirty="0"/>
              <a:t> 生态的 更多</a:t>
            </a:r>
            <a:r>
              <a:rPr kumimoji="1" lang="en-US" altLang="zh-CN" b="1" dirty="0"/>
              <a:t>AI</a:t>
            </a:r>
            <a:r>
              <a:rPr kumimoji="1" lang="zh-CN" altLang="en-US" b="1" dirty="0"/>
              <a:t> 应用 </a:t>
            </a:r>
            <a:r>
              <a:rPr kumimoji="1" lang="zh-CN" altLang="en-US" b="1" dirty="0">
                <a:solidFill>
                  <a:srgbClr val="FF0000"/>
                </a:solidFill>
              </a:rPr>
              <a:t>快速落地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711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/>
          <p:nvPr/>
        </p:nvSpPr>
        <p:spPr>
          <a:xfrm>
            <a:off x="874713" y="2669413"/>
            <a:ext cx="10153650" cy="1250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Alibaba PuHuiTi 2.0 55 Regular" panose="00020600040101010101" pitchFamily="18" charset="-122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tx1">
                    <a:lumMod val="50000"/>
                  </a:schemeClr>
                </a:solidFill>
                <a:latin typeface="Alibaba PuHuiTi 2.0 95 ExtraBol" panose="00020600040101010101" charset="-122"/>
                <a:ea typeface="Alibaba PuHuiTi 2.0 95 ExtraBol" panose="00020600040101010101" charset="-122"/>
              </a:rPr>
              <a:t>Thank you!</a:t>
            </a:r>
            <a:endParaRPr lang="en-US" sz="5400" b="1" dirty="0">
              <a:solidFill>
                <a:schemeClr val="tx1">
                  <a:lumMod val="50000"/>
                </a:schemeClr>
              </a:solidFill>
              <a:latin typeface="Alibaba PuHuiTi 2.0 95 ExtraBol" panose="00020600040101010101" charset="-122"/>
              <a:ea typeface="Alibaba PuHuiTi 2.0 95 ExtraBol" panose="00020600040101010101" charset="-122"/>
            </a:endParaRPr>
          </a:p>
        </p:txBody>
      </p:sp>
      <p:sp>
        <p:nvSpPr>
          <p:cNvPr id="3" name="文本框 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BBAAD9C20180234D78A0072836F0B490A2B9B20C15C43B20A2D98B3EB1982BD4DB48BE381166DB0C22192008984677EBF8E921EAE1D09B411BBFC2497F1E39D924F6F6AD732CA9D7741B2CF76EB24082B730E68C76A024CE689EC1974F162C38D6B62597DE3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这里是一行标题10个字"/>
          <p:cNvSpPr txBox="1"/>
          <p:nvPr/>
        </p:nvSpPr>
        <p:spPr>
          <a:xfrm>
            <a:off x="2304271" y="3429000"/>
            <a:ext cx="7932259" cy="625454"/>
          </a:xfrm>
          <a:prstGeom prst="rect">
            <a:avLst/>
          </a:prstGeom>
          <a:ln w="12700">
            <a:miter lim="400000"/>
          </a:ln>
        </p:spPr>
        <p:txBody>
          <a:bodyPr lIns="11289" tIns="11289" rIns="11289" bIns="11289"/>
          <a:lstStyle>
            <a:lvl1pPr algn="l" defTabSz="367030">
              <a:defRPr sz="8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4400" b="1" dirty="0">
                <a:solidFill>
                  <a:schemeClr val="tx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+mn-lt"/>
              </a:rPr>
              <a:t>什么是 </a:t>
            </a:r>
            <a:r>
              <a:rPr lang="en-US" altLang="zh-CN" sz="4400" b="1" dirty="0" err="1">
                <a:solidFill>
                  <a:schemeClr val="tx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+mn-lt"/>
              </a:rPr>
              <a:t>OceanBase</a:t>
            </a:r>
            <a:r>
              <a:rPr lang="zh-CN" altLang="en-US" sz="4400" b="1" dirty="0">
                <a:solidFill>
                  <a:schemeClr val="tx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+mn-lt"/>
              </a:rPr>
              <a:t> 向量索引？</a:t>
            </a:r>
            <a:endParaRPr lang="zh-TW" altLang="en-US" sz="4400" b="1" dirty="0">
              <a:solidFill>
                <a:schemeClr val="tx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+mn-lt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2304271" y="1748005"/>
            <a:ext cx="2761130" cy="1860955"/>
          </a:xfrm>
          <a:prstGeom prst="rect">
            <a:avLst/>
          </a:prstGeom>
          <a:ln w="12700">
            <a:miter lim="400000"/>
          </a:ln>
        </p:spPr>
        <p:txBody>
          <a:bodyPr wrap="square" lIns="24763" tIns="24763" rIns="24763" bIns="24763" anchor="ctr">
            <a:spAutoFit/>
          </a:bodyPr>
          <a:lstStyle>
            <a:lvl1pPr algn="l" defTabSz="490855">
              <a:lnSpc>
                <a:spcPct val="110000"/>
              </a:lnSpc>
              <a:defRPr sz="8000" b="1">
                <a:solidFill>
                  <a:srgbClr val="53585F"/>
                </a:solidFill>
                <a:latin typeface="Alibaba Sans 102" panose="020B0503020203040204"/>
                <a:ea typeface="Alibaba Sans 102" panose="020B0503020203040204"/>
                <a:cs typeface="Alibaba Sans 102" panose="020B0503020203040204"/>
                <a:sym typeface="Alibaba Sans 102" panose="020B0503020203040204"/>
              </a:defRPr>
            </a:lvl1pPr>
          </a:lstStyle>
          <a:p>
            <a:endParaRPr sz="11500" dirty="0">
              <a:solidFill>
                <a:srgbClr val="0181FD"/>
              </a:solidFill>
              <a:latin typeface="Alibaba PuHuiTi 2.0 115 Black" panose="00020600040101010101" pitchFamily="18" charset="-122"/>
              <a:ea typeface="Alibaba PuHuiTi 2.0 115 Black" panose="00020600040101010101" pitchFamily="18" charset="-122"/>
              <a:cs typeface="Alibaba PuHuiTi 2.0 115 Black" panose="00020600040101010101" pitchFamily="18" charset="-122"/>
            </a:endParaRPr>
          </a:p>
        </p:txBody>
      </p:sp>
      <p:sp>
        <p:nvSpPr>
          <p:cNvPr id="7" name="矩形"/>
          <p:cNvSpPr/>
          <p:nvPr/>
        </p:nvSpPr>
        <p:spPr>
          <a:xfrm>
            <a:off x="2405673" y="4425364"/>
            <a:ext cx="1867932" cy="49527"/>
          </a:xfrm>
          <a:prstGeom prst="rect">
            <a:avLst/>
          </a:prstGeom>
          <a:solidFill>
            <a:srgbClr val="0181FD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>
              <a:latin typeface="Alibaba PuHuiTi 2.0 55 Regular" pitchFamily="18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BBAAD9C20180234D78A0072836F0B480B2B9B20C19E7DBB0ACD98C3EB1562BD50B49B338E1667B0722592F08C84632EB0DF921FA41D09BE11BBFC2597EBE24DA24F20FAD8F2476D7C4A72C0763B24F570F0CEBBC72B72FC5F89C319FEEA05C48DD962692DE3</a:t>
            </a:r>
          </a:p>
        </p:txBody>
      </p:sp>
      <p:sp>
        <p:nvSpPr>
          <p:cNvPr id="3" name="标题 24">
            <a:extLst>
              <a:ext uri="{FF2B5EF4-FFF2-40B4-BE49-F238E27FC236}">
                <a16:creationId xmlns:a16="http://schemas.microsoft.com/office/drawing/2014/main" id="{F9A6E111-E73B-0C98-EB1B-60D09279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48365"/>
            <a:ext cx="11522075" cy="494674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OceanBase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介绍</a:t>
            </a:r>
          </a:p>
        </p:txBody>
      </p:sp>
      <p:sp>
        <p:nvSpPr>
          <p:cNvPr id="4" name="iṣľïḓe">
            <a:extLst>
              <a:ext uri="{FF2B5EF4-FFF2-40B4-BE49-F238E27FC236}">
                <a16:creationId xmlns:a16="http://schemas.microsoft.com/office/drawing/2014/main" id="{FC1041C8-6B9C-A956-5DE1-9DA637F9D0CD}"/>
              </a:ext>
            </a:extLst>
          </p:cNvPr>
          <p:cNvSpPr/>
          <p:nvPr/>
        </p:nvSpPr>
        <p:spPr bwMode="auto">
          <a:xfrm rot="21595037">
            <a:off x="8375522" y="4601443"/>
            <a:ext cx="3455919" cy="437663"/>
          </a:xfrm>
          <a:prstGeom prst="chevron">
            <a:avLst/>
          </a:prstGeom>
          <a:solidFill>
            <a:schemeClr val="accent5"/>
          </a:solidFill>
          <a:ln w="57150">
            <a:noFill/>
            <a:round/>
          </a:ln>
        </p:spPr>
        <p:txBody>
          <a:bodyPr vert="horz" wrap="none" lIns="91428" tIns="45714" rIns="91428" bIns="45714" anchor="ctr" anchorCtr="1" compatLnSpc="1">
            <a:normAutofit/>
          </a:bodyPr>
          <a:lstStyle/>
          <a:p>
            <a:pPr algn="ctr" defTabSz="412750" hangingPunct="0"/>
            <a:r>
              <a:rPr lang="zh-CN" altLang="en-US" sz="1050" b="1" kern="0" dirty="0">
                <a:solidFill>
                  <a:srgbClr val="3A363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      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D25D51-5442-487F-9824-49A0EA95F542}"/>
              </a:ext>
            </a:extLst>
          </p:cNvPr>
          <p:cNvSpPr/>
          <p:nvPr/>
        </p:nvSpPr>
        <p:spPr>
          <a:xfrm>
            <a:off x="8890000" y="4608143"/>
            <a:ext cx="2954281" cy="43345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6" name="内容页标题 ( 阿里普惠-bold-60 pt )">
            <a:extLst>
              <a:ext uri="{FF2B5EF4-FFF2-40B4-BE49-F238E27FC236}">
                <a16:creationId xmlns:a16="http://schemas.microsoft.com/office/drawing/2014/main" id="{72BBA2E5-A62E-26EC-7669-6CCAEFF580C5}"/>
              </a:ext>
            </a:extLst>
          </p:cNvPr>
          <p:cNvSpPr/>
          <p:nvPr/>
        </p:nvSpPr>
        <p:spPr>
          <a:xfrm>
            <a:off x="444689" y="1006006"/>
            <a:ext cx="3872156" cy="491221"/>
          </a:xfrm>
          <a:prstGeom prst="rect">
            <a:avLst/>
          </a:prstGeom>
          <a:ln w="12700">
            <a:miter lim="400000"/>
          </a:ln>
        </p:spPr>
        <p:txBody>
          <a:bodyPr wrap="square" lIns="27303" tIns="27303" rIns="27303" bIns="27303" anchor="t">
            <a:spAutoFit/>
          </a:bodyPr>
          <a:lstStyle/>
          <a:p>
            <a:pPr algn="ctr" defTabSz="412750" hangingPunct="0">
              <a:lnSpc>
                <a:spcPts val="1000"/>
              </a:lnSpc>
              <a:spcAft>
                <a:spcPts val="1200"/>
              </a:spcAft>
              <a:defRPr sz="600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en-US" altLang="zh-CN" sz="1600" b="1" kern="0" dirty="0">
                <a:solidFill>
                  <a:schemeClr val="accent3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1.0</a:t>
            </a:r>
            <a:r>
              <a:rPr lang="zh-CN" altLang="en-US" sz="1600" b="1" kern="0" dirty="0">
                <a:solidFill>
                  <a:schemeClr val="accent3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 时代：</a:t>
            </a:r>
            <a:endParaRPr lang="en-US" altLang="zh-CN" sz="1600" b="1" kern="0" dirty="0">
              <a:solidFill>
                <a:schemeClr val="accent3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 PuHuiTi"/>
            </a:endParaRPr>
          </a:p>
          <a:p>
            <a:pPr algn="ctr" defTabSz="412750" hangingPunct="0">
              <a:lnSpc>
                <a:spcPts val="1000"/>
              </a:lnSpc>
              <a:spcAft>
                <a:spcPts val="1200"/>
              </a:spcAft>
              <a:defRPr sz="600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b="1" kern="0" dirty="0">
                <a:solidFill>
                  <a:schemeClr val="accent3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坚定走向分布式架构</a:t>
            </a:r>
          </a:p>
        </p:txBody>
      </p:sp>
      <p:sp>
        <p:nvSpPr>
          <p:cNvPr id="7" name="内容页标题 ( 阿里普惠-bold-60 pt )">
            <a:extLst>
              <a:ext uri="{FF2B5EF4-FFF2-40B4-BE49-F238E27FC236}">
                <a16:creationId xmlns:a16="http://schemas.microsoft.com/office/drawing/2014/main" id="{7897C839-2EB2-695A-EC41-A3C6E17A3495}"/>
              </a:ext>
            </a:extLst>
          </p:cNvPr>
          <p:cNvSpPr/>
          <p:nvPr/>
        </p:nvSpPr>
        <p:spPr>
          <a:xfrm>
            <a:off x="3927300" y="981118"/>
            <a:ext cx="4428830" cy="491221"/>
          </a:xfrm>
          <a:prstGeom prst="rect">
            <a:avLst/>
          </a:prstGeom>
          <a:ln w="12700">
            <a:noFill/>
            <a:miter lim="400000"/>
          </a:ln>
        </p:spPr>
        <p:txBody>
          <a:bodyPr wrap="square" lIns="27303" tIns="27303" rIns="27303" bIns="27303" anchor="t">
            <a:spAutoFit/>
          </a:bodyPr>
          <a:lstStyle/>
          <a:p>
            <a:pPr algn="ctr" defTabSz="412750" hangingPunct="0">
              <a:lnSpc>
                <a:spcPts val="1000"/>
              </a:lnSpc>
              <a:spcAft>
                <a:spcPts val="1200"/>
              </a:spcAft>
              <a:defRPr sz="600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en-US" altLang="zh-CN" sz="1600" b="1" kern="0" dirty="0">
                <a:solidFill>
                  <a:schemeClr val="accent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2.0</a:t>
            </a:r>
            <a:r>
              <a:rPr lang="zh-CN" altLang="en-US" sz="1600" b="1" kern="0" dirty="0">
                <a:solidFill>
                  <a:schemeClr val="accent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 时代：</a:t>
            </a:r>
            <a:endParaRPr lang="en-US" altLang="zh-CN" sz="1600" b="1" kern="0" dirty="0">
              <a:solidFill>
                <a:schemeClr val="accent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 PuHuiTi"/>
            </a:endParaRPr>
          </a:p>
          <a:p>
            <a:pPr algn="ctr" defTabSz="412750" hangingPunct="0">
              <a:lnSpc>
                <a:spcPts val="1000"/>
              </a:lnSpc>
              <a:spcAft>
                <a:spcPts val="1200"/>
              </a:spcAft>
              <a:defRPr sz="600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b="1" kern="0" dirty="0">
                <a:solidFill>
                  <a:schemeClr val="accent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原生分布式数据库</a:t>
            </a:r>
            <a:endParaRPr lang="en-US" altLang="zh-CN" sz="1600" b="1" kern="0" dirty="0">
              <a:solidFill>
                <a:schemeClr val="accent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 PuHuiTi"/>
            </a:endParaRPr>
          </a:p>
        </p:txBody>
      </p:sp>
      <p:sp>
        <p:nvSpPr>
          <p:cNvPr id="8" name="内容页标题 ( 阿里普惠-bold-60 pt )">
            <a:extLst>
              <a:ext uri="{FF2B5EF4-FFF2-40B4-BE49-F238E27FC236}">
                <a16:creationId xmlns:a16="http://schemas.microsoft.com/office/drawing/2014/main" id="{9F761A91-2CB5-608A-13E3-132EA55BD07D}"/>
              </a:ext>
            </a:extLst>
          </p:cNvPr>
          <p:cNvSpPr/>
          <p:nvPr/>
        </p:nvSpPr>
        <p:spPr>
          <a:xfrm>
            <a:off x="7727926" y="981118"/>
            <a:ext cx="3181451" cy="491221"/>
          </a:xfrm>
          <a:prstGeom prst="rect">
            <a:avLst/>
          </a:prstGeom>
          <a:ln w="12700">
            <a:miter lim="400000"/>
          </a:ln>
        </p:spPr>
        <p:txBody>
          <a:bodyPr wrap="square" lIns="27303" tIns="27303" rIns="27303" bIns="27303" anchor="t">
            <a:spAutoFit/>
          </a:bodyPr>
          <a:lstStyle/>
          <a:p>
            <a:pPr algn="ctr" defTabSz="412750" hangingPunct="0">
              <a:lnSpc>
                <a:spcPts val="1000"/>
              </a:lnSpc>
              <a:spcAft>
                <a:spcPts val="1200"/>
              </a:spcAft>
              <a:defRPr sz="600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en-US" altLang="zh-CN" sz="1600" b="1" kern="0" dirty="0">
                <a:solidFill>
                  <a:schemeClr val="accent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3.0</a:t>
            </a:r>
            <a:r>
              <a:rPr lang="zh-CN" altLang="en-US" sz="1600" b="1" kern="0" dirty="0">
                <a:solidFill>
                  <a:schemeClr val="accent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 时代：</a:t>
            </a:r>
            <a:endParaRPr lang="en-US" altLang="zh-CN" sz="1600" b="1" kern="0" dirty="0">
              <a:solidFill>
                <a:schemeClr val="accent6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 PuHuiTi"/>
            </a:endParaRPr>
          </a:p>
          <a:p>
            <a:pPr algn="ctr" defTabSz="412750" hangingPunct="0">
              <a:lnSpc>
                <a:spcPts val="1000"/>
              </a:lnSpc>
              <a:spcAft>
                <a:spcPts val="1200"/>
              </a:spcAft>
              <a:defRPr sz="600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b="1" kern="0" dirty="0">
                <a:solidFill>
                  <a:schemeClr val="accent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混合引擎、混合部署</a:t>
            </a:r>
            <a:endParaRPr lang="en-US" altLang="zh-CN" sz="1600" b="1" kern="0" dirty="0">
              <a:solidFill>
                <a:schemeClr val="accent6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 PuHuiTi"/>
            </a:endParaRPr>
          </a:p>
        </p:txBody>
      </p:sp>
      <p:sp>
        <p:nvSpPr>
          <p:cNvPr id="9" name="内容页标题 ( 阿里普惠-bold-60 pt )">
            <a:extLst>
              <a:ext uri="{FF2B5EF4-FFF2-40B4-BE49-F238E27FC236}">
                <a16:creationId xmlns:a16="http://schemas.microsoft.com/office/drawing/2014/main" id="{7BCAA9F7-F12D-D470-EA77-BE88618FC138}"/>
              </a:ext>
            </a:extLst>
          </p:cNvPr>
          <p:cNvSpPr/>
          <p:nvPr/>
        </p:nvSpPr>
        <p:spPr>
          <a:xfrm>
            <a:off x="10159804" y="976475"/>
            <a:ext cx="2064355" cy="491221"/>
          </a:xfrm>
          <a:prstGeom prst="rect">
            <a:avLst/>
          </a:prstGeom>
          <a:ln w="12700">
            <a:miter lim="400000"/>
          </a:ln>
        </p:spPr>
        <p:txBody>
          <a:bodyPr wrap="square" lIns="27303" tIns="27303" rIns="27303" bIns="27303" anchor="t">
            <a:spAutoFit/>
          </a:bodyPr>
          <a:lstStyle/>
          <a:p>
            <a:pPr algn="ctr" defTabSz="412750" hangingPunct="0">
              <a:lnSpc>
                <a:spcPts val="1000"/>
              </a:lnSpc>
              <a:spcAft>
                <a:spcPts val="1200"/>
              </a:spcAft>
              <a:defRPr sz="600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en-US" altLang="zh-CN" sz="1600" b="1" kern="0" dirty="0">
                <a:solidFill>
                  <a:schemeClr val="accent5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4.0</a:t>
            </a:r>
            <a:r>
              <a:rPr lang="zh-CN" altLang="en-US" sz="1600" b="1" kern="0" dirty="0">
                <a:solidFill>
                  <a:schemeClr val="accent5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 时代：</a:t>
            </a:r>
            <a:endParaRPr lang="en-US" altLang="zh-CN" sz="1600" b="1" kern="0" dirty="0">
              <a:solidFill>
                <a:schemeClr val="accent5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 PuHuiTi"/>
            </a:endParaRPr>
          </a:p>
          <a:p>
            <a:pPr algn="ctr" defTabSz="412750" hangingPunct="0">
              <a:lnSpc>
                <a:spcPts val="1000"/>
              </a:lnSpc>
              <a:spcAft>
                <a:spcPts val="1200"/>
              </a:spcAft>
              <a:defRPr sz="6000">
                <a:latin typeface="PingFang SC Semibold"/>
                <a:ea typeface="PingFang SC Semibold"/>
                <a:cs typeface="PingFang SC Semibold"/>
                <a:sym typeface="PingFang SC Semibold"/>
              </a:defRPr>
            </a:pPr>
            <a:r>
              <a:rPr lang="zh-CN" altLang="en-US" sz="1600" b="1" kern="0" dirty="0">
                <a:solidFill>
                  <a:schemeClr val="accent5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 PuHuiTi"/>
              </a:rPr>
              <a:t>分布式一体化架构</a:t>
            </a:r>
            <a:endParaRPr lang="en-US" altLang="zh-CN" sz="1600" b="1" kern="0" dirty="0">
              <a:solidFill>
                <a:schemeClr val="accent5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 PuHuiTi"/>
            </a:endParaRPr>
          </a:p>
        </p:txBody>
      </p:sp>
      <p:sp>
        <p:nvSpPr>
          <p:cNvPr id="10" name="îṧ1ïḑê">
            <a:extLst>
              <a:ext uri="{FF2B5EF4-FFF2-40B4-BE49-F238E27FC236}">
                <a16:creationId xmlns:a16="http://schemas.microsoft.com/office/drawing/2014/main" id="{8B784269-2302-D69D-92D3-79316B32BA03}"/>
              </a:ext>
            </a:extLst>
          </p:cNvPr>
          <p:cNvSpPr/>
          <p:nvPr/>
        </p:nvSpPr>
        <p:spPr>
          <a:xfrm>
            <a:off x="1608040" y="2409449"/>
            <a:ext cx="1177235" cy="209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多个</a:t>
            </a:r>
            <a:r>
              <a:rPr kumimoji="1" lang="zh-CN" altLang="en-US" sz="90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业务系统</a:t>
            </a:r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11" name="î$ļíḍe">
            <a:extLst>
              <a:ext uri="{FF2B5EF4-FFF2-40B4-BE49-F238E27FC236}">
                <a16:creationId xmlns:a16="http://schemas.microsoft.com/office/drawing/2014/main" id="{ECDEC1BA-BF8C-A378-5C09-EE89F524B714}"/>
              </a:ext>
            </a:extLst>
          </p:cNvPr>
          <p:cNvSpPr/>
          <p:nvPr/>
        </p:nvSpPr>
        <p:spPr bwMode="auto">
          <a:xfrm>
            <a:off x="315921" y="1993783"/>
            <a:ext cx="1177235" cy="3143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28" tIns="45714" rIns="91428" bIns="45714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 defTabSz="412750"/>
            <a:r>
              <a:rPr lang="zh-CN" altLang="en-US" sz="1100" b="1" kern="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产品立项</a:t>
            </a:r>
          </a:p>
        </p:txBody>
      </p:sp>
      <p:sp>
        <p:nvSpPr>
          <p:cNvPr id="12" name="íṣ1ïḑe">
            <a:extLst>
              <a:ext uri="{FF2B5EF4-FFF2-40B4-BE49-F238E27FC236}">
                <a16:creationId xmlns:a16="http://schemas.microsoft.com/office/drawing/2014/main" id="{8C5235E5-3E50-58EF-0667-214B168696DC}"/>
              </a:ext>
            </a:extLst>
          </p:cNvPr>
          <p:cNvSpPr/>
          <p:nvPr/>
        </p:nvSpPr>
        <p:spPr>
          <a:xfrm>
            <a:off x="322087" y="2397990"/>
            <a:ext cx="1177235" cy="20983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kumimoji="1" lang="ko-KR" altLang="en-US" sz="90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cs typeface="Alibaba PuHuiTi 2.0 55 Regular" pitchFamily="18" charset="-122"/>
                <a:sym typeface="AlibabaPuHuiTi_2_45_Light"/>
              </a:rPr>
              <a:t>第一个用户</a:t>
            </a:r>
            <a:endParaRPr kumimoji="1" lang="en-CA" altLang="ko-KR" sz="90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  <a:p>
            <a:pPr algn="ctr"/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13" name="iṧľiďe">
            <a:extLst>
              <a:ext uri="{FF2B5EF4-FFF2-40B4-BE49-F238E27FC236}">
                <a16:creationId xmlns:a16="http://schemas.microsoft.com/office/drawing/2014/main" id="{D60AFA48-B432-C868-D263-15692C408B76}"/>
              </a:ext>
            </a:extLst>
          </p:cNvPr>
          <p:cNvSpPr/>
          <p:nvPr/>
        </p:nvSpPr>
        <p:spPr>
          <a:xfrm>
            <a:off x="302688" y="1634276"/>
            <a:ext cx="1102801" cy="353816"/>
          </a:xfrm>
          <a:prstGeom prst="rect">
            <a:avLst/>
          </a:prstGeom>
        </p:spPr>
        <p:txBody>
          <a:bodyPr wrap="square" lIns="91428" tIns="45714" rIns="91428" bIns="45714" anchor="ctr">
            <a:normAutofit/>
          </a:bodyPr>
          <a:lstStyle/>
          <a:p>
            <a:pPr algn="ctr" defTabSz="412750" hangingPunct="0">
              <a:spcBef>
                <a:spcPct val="0"/>
              </a:spcBef>
            </a:pPr>
            <a:r>
              <a:rPr lang="en-US" altLang="zh-CN" sz="1200" kern="0" dirty="0">
                <a:solidFill>
                  <a:srgbClr val="3A363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2010</a:t>
            </a:r>
          </a:p>
        </p:txBody>
      </p:sp>
      <p:sp>
        <p:nvSpPr>
          <p:cNvPr id="14" name="ïšḷïḍè">
            <a:extLst>
              <a:ext uri="{FF2B5EF4-FFF2-40B4-BE49-F238E27FC236}">
                <a16:creationId xmlns:a16="http://schemas.microsoft.com/office/drawing/2014/main" id="{4BB67AAE-12EA-E4C5-9891-E3DBAD4304F9}"/>
              </a:ext>
            </a:extLst>
          </p:cNvPr>
          <p:cNvSpPr/>
          <p:nvPr/>
        </p:nvSpPr>
        <p:spPr bwMode="auto">
          <a:xfrm>
            <a:off x="1603929" y="1993783"/>
            <a:ext cx="1177235" cy="3143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28" tIns="45714" rIns="91428" bIns="45714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 defTabSz="412750"/>
            <a:r>
              <a:rPr lang="zh-CN" altLang="en-US" sz="1100" b="1" kern="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扩大使用范围</a:t>
            </a:r>
          </a:p>
        </p:txBody>
      </p:sp>
      <p:sp>
        <p:nvSpPr>
          <p:cNvPr id="15" name="íşľïḑé">
            <a:extLst>
              <a:ext uri="{FF2B5EF4-FFF2-40B4-BE49-F238E27FC236}">
                <a16:creationId xmlns:a16="http://schemas.microsoft.com/office/drawing/2014/main" id="{9E0F1B36-2DCC-7F0A-0825-2B4BB0FDE4DA}"/>
              </a:ext>
            </a:extLst>
          </p:cNvPr>
          <p:cNvSpPr/>
          <p:nvPr/>
        </p:nvSpPr>
        <p:spPr>
          <a:xfrm>
            <a:off x="1611456" y="1634276"/>
            <a:ext cx="1102801" cy="353816"/>
          </a:xfrm>
          <a:prstGeom prst="rect">
            <a:avLst/>
          </a:prstGeom>
        </p:spPr>
        <p:txBody>
          <a:bodyPr wrap="square" lIns="91428" tIns="45714" rIns="91428" bIns="45714" anchor="ctr">
            <a:normAutofit/>
          </a:bodyPr>
          <a:lstStyle/>
          <a:p>
            <a:pPr algn="ctr" defTabSz="412750" hangingPunct="0">
              <a:spcBef>
                <a:spcPct val="0"/>
              </a:spcBef>
            </a:pPr>
            <a:r>
              <a:rPr lang="en-US" altLang="zh-CN" sz="1200" kern="0" dirty="0">
                <a:solidFill>
                  <a:srgbClr val="3A363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2013</a:t>
            </a:r>
          </a:p>
        </p:txBody>
      </p:sp>
      <p:sp>
        <p:nvSpPr>
          <p:cNvPr id="16" name="ïšḷiḑê">
            <a:extLst>
              <a:ext uri="{FF2B5EF4-FFF2-40B4-BE49-F238E27FC236}">
                <a16:creationId xmlns:a16="http://schemas.microsoft.com/office/drawing/2014/main" id="{184F80AE-542F-D990-060C-D3EE8321A935}"/>
              </a:ext>
            </a:extLst>
          </p:cNvPr>
          <p:cNvSpPr/>
          <p:nvPr/>
        </p:nvSpPr>
        <p:spPr bwMode="auto">
          <a:xfrm>
            <a:off x="2891937" y="1993783"/>
            <a:ext cx="1177235" cy="3143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28" tIns="45714" rIns="91428" bIns="45714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 defTabSz="412750"/>
            <a:r>
              <a:rPr lang="zh-CN" altLang="en-US" sz="1100" b="1" kern="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核心交易上线</a:t>
            </a:r>
          </a:p>
        </p:txBody>
      </p:sp>
      <p:sp>
        <p:nvSpPr>
          <p:cNvPr id="17" name="iṩḻíḑé">
            <a:extLst>
              <a:ext uri="{FF2B5EF4-FFF2-40B4-BE49-F238E27FC236}">
                <a16:creationId xmlns:a16="http://schemas.microsoft.com/office/drawing/2014/main" id="{332BD8B4-826F-1CD0-9E8D-EC4F17F6A5B1}"/>
              </a:ext>
            </a:extLst>
          </p:cNvPr>
          <p:cNvSpPr/>
          <p:nvPr/>
        </p:nvSpPr>
        <p:spPr>
          <a:xfrm>
            <a:off x="2893992" y="2409450"/>
            <a:ext cx="1177235" cy="2085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支付宝交易</a:t>
            </a:r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  <a:p>
            <a:pPr algn="ctr"/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金融级核心业务</a:t>
            </a:r>
          </a:p>
          <a:p>
            <a:pPr algn="ctr"/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18" name="íṥ1ïḍê">
            <a:extLst>
              <a:ext uri="{FF2B5EF4-FFF2-40B4-BE49-F238E27FC236}">
                <a16:creationId xmlns:a16="http://schemas.microsoft.com/office/drawing/2014/main" id="{F9E0D888-46CF-D13E-D41E-0B32733C2AF4}"/>
              </a:ext>
            </a:extLst>
          </p:cNvPr>
          <p:cNvSpPr/>
          <p:nvPr/>
        </p:nvSpPr>
        <p:spPr>
          <a:xfrm>
            <a:off x="2910592" y="1634276"/>
            <a:ext cx="1102801" cy="353816"/>
          </a:xfrm>
          <a:prstGeom prst="rect">
            <a:avLst/>
          </a:prstGeom>
        </p:spPr>
        <p:txBody>
          <a:bodyPr wrap="square" lIns="91428" tIns="45714" rIns="91428" bIns="45714" anchor="ctr">
            <a:normAutofit/>
          </a:bodyPr>
          <a:lstStyle/>
          <a:p>
            <a:pPr algn="ctr" defTabSz="412750" hangingPunct="0">
              <a:spcBef>
                <a:spcPct val="0"/>
              </a:spcBef>
            </a:pPr>
            <a:r>
              <a:rPr lang="en-US" altLang="zh-CN" sz="1200" kern="0" dirty="0">
                <a:solidFill>
                  <a:srgbClr val="3A363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2014</a:t>
            </a:r>
          </a:p>
        </p:txBody>
      </p:sp>
      <p:sp>
        <p:nvSpPr>
          <p:cNvPr id="19" name="î$ḻîďè">
            <a:extLst>
              <a:ext uri="{FF2B5EF4-FFF2-40B4-BE49-F238E27FC236}">
                <a16:creationId xmlns:a16="http://schemas.microsoft.com/office/drawing/2014/main" id="{A2CE97AB-80D4-1281-B306-1E70F16AACCA}"/>
              </a:ext>
            </a:extLst>
          </p:cNvPr>
          <p:cNvSpPr/>
          <p:nvPr/>
        </p:nvSpPr>
        <p:spPr bwMode="auto">
          <a:xfrm>
            <a:off x="4179945" y="1993783"/>
            <a:ext cx="1177235" cy="314337"/>
          </a:xfrm>
          <a:prstGeom prst="rect">
            <a:avLst/>
          </a:prstGeom>
          <a:solidFill>
            <a:srgbClr val="0B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kumimoji="1" lang="zh-CN" altLang="en-US" sz="1100" b="1" dirty="0">
                <a:solidFill>
                  <a:schemeClr val="lt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全业务覆盖</a:t>
            </a:r>
          </a:p>
        </p:txBody>
      </p:sp>
      <p:sp>
        <p:nvSpPr>
          <p:cNvPr id="20" name="îSḻidé">
            <a:extLst>
              <a:ext uri="{FF2B5EF4-FFF2-40B4-BE49-F238E27FC236}">
                <a16:creationId xmlns:a16="http://schemas.microsoft.com/office/drawing/2014/main" id="{ACB67641-ABCD-FAD5-25DF-64AA020C44FD}"/>
              </a:ext>
            </a:extLst>
          </p:cNvPr>
          <p:cNvSpPr/>
          <p:nvPr/>
        </p:nvSpPr>
        <p:spPr>
          <a:xfrm>
            <a:off x="4179945" y="2409450"/>
            <a:ext cx="1177235" cy="2085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kumimoji="1" lang="zh-CN" altLang="en-US" sz="90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核心账务</a:t>
            </a:r>
            <a:endParaRPr kumimoji="1" lang="en-US" altLang="zh-CN" sz="90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  <a:p>
            <a:pPr algn="ctr"/>
            <a:r>
              <a:rPr kumimoji="1" lang="zh-CN" altLang="en-US" sz="90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核心交易支付</a:t>
            </a:r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21" name="îṥlíḓe">
            <a:extLst>
              <a:ext uri="{FF2B5EF4-FFF2-40B4-BE49-F238E27FC236}">
                <a16:creationId xmlns:a16="http://schemas.microsoft.com/office/drawing/2014/main" id="{7B2746D4-BA3D-0CEA-114A-4688AC56A6B5}"/>
              </a:ext>
            </a:extLst>
          </p:cNvPr>
          <p:cNvSpPr/>
          <p:nvPr/>
        </p:nvSpPr>
        <p:spPr>
          <a:xfrm>
            <a:off x="4225040" y="1639123"/>
            <a:ext cx="1102801" cy="353816"/>
          </a:xfrm>
          <a:prstGeom prst="rect">
            <a:avLst/>
          </a:prstGeom>
        </p:spPr>
        <p:txBody>
          <a:bodyPr wrap="square" lIns="91428" tIns="45714" rIns="91428" bIns="45714" anchor="ctr">
            <a:normAutofit/>
          </a:bodyPr>
          <a:lstStyle/>
          <a:p>
            <a:pPr algn="ctr" defTabSz="412750" hangingPunct="0">
              <a:spcBef>
                <a:spcPct val="0"/>
              </a:spcBef>
            </a:pPr>
            <a:r>
              <a:rPr lang="en-US" altLang="zh-CN" sz="1200" kern="0" dirty="0">
                <a:solidFill>
                  <a:srgbClr val="3A363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2016</a:t>
            </a:r>
          </a:p>
        </p:txBody>
      </p:sp>
      <p:sp>
        <p:nvSpPr>
          <p:cNvPr id="22" name="îṥľïďé">
            <a:extLst>
              <a:ext uri="{FF2B5EF4-FFF2-40B4-BE49-F238E27FC236}">
                <a16:creationId xmlns:a16="http://schemas.microsoft.com/office/drawing/2014/main" id="{58BE6A23-CB23-13B5-7706-05E2135293EF}"/>
              </a:ext>
            </a:extLst>
          </p:cNvPr>
          <p:cNvSpPr/>
          <p:nvPr/>
        </p:nvSpPr>
        <p:spPr bwMode="auto">
          <a:xfrm>
            <a:off x="5467953" y="1993783"/>
            <a:ext cx="1177235" cy="314337"/>
          </a:xfrm>
          <a:prstGeom prst="rect">
            <a:avLst/>
          </a:prstGeom>
          <a:solidFill>
            <a:srgbClr val="0B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kumimoji="1" lang="zh-CN" altLang="en-US" sz="1100" b="1" dirty="0">
                <a:solidFill>
                  <a:schemeClr val="lt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多家金融客户</a:t>
            </a:r>
          </a:p>
        </p:txBody>
      </p:sp>
      <p:sp>
        <p:nvSpPr>
          <p:cNvPr id="23" name="íslïḍè">
            <a:extLst>
              <a:ext uri="{FF2B5EF4-FFF2-40B4-BE49-F238E27FC236}">
                <a16:creationId xmlns:a16="http://schemas.microsoft.com/office/drawing/2014/main" id="{B2334A11-6931-1F75-AF7F-FA5417E2B411}"/>
              </a:ext>
            </a:extLst>
          </p:cNvPr>
          <p:cNvSpPr/>
          <p:nvPr/>
        </p:nvSpPr>
        <p:spPr>
          <a:xfrm>
            <a:off x="5465898" y="2409450"/>
            <a:ext cx="1177235" cy="2085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kumimoji="1" lang="zh-CN" altLang="en-US" sz="90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互联网</a:t>
            </a:r>
            <a:endParaRPr kumimoji="1" lang="en-US" altLang="zh-CN" sz="90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  <a:p>
            <a:pPr algn="ctr"/>
            <a:r>
              <a:rPr kumimoji="1" lang="zh-CN" altLang="en-US" sz="90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核心系统</a:t>
            </a:r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24" name="ïṩļíḓè">
            <a:extLst>
              <a:ext uri="{FF2B5EF4-FFF2-40B4-BE49-F238E27FC236}">
                <a16:creationId xmlns:a16="http://schemas.microsoft.com/office/drawing/2014/main" id="{9E9B9C85-4CC4-596B-6518-5567509128E5}"/>
              </a:ext>
            </a:extLst>
          </p:cNvPr>
          <p:cNvSpPr/>
          <p:nvPr/>
        </p:nvSpPr>
        <p:spPr>
          <a:xfrm>
            <a:off x="5501596" y="1634276"/>
            <a:ext cx="1102801" cy="353816"/>
          </a:xfrm>
          <a:prstGeom prst="rect">
            <a:avLst/>
          </a:prstGeom>
        </p:spPr>
        <p:txBody>
          <a:bodyPr wrap="square" lIns="91428" tIns="45714" rIns="91428" bIns="45714" anchor="ctr">
            <a:normAutofit/>
          </a:bodyPr>
          <a:lstStyle/>
          <a:p>
            <a:pPr algn="ctr" defTabSz="412750" hangingPunct="0">
              <a:spcBef>
                <a:spcPct val="0"/>
              </a:spcBef>
            </a:pPr>
            <a:r>
              <a:rPr lang="en-US" altLang="zh-CN" sz="1200" kern="0" dirty="0">
                <a:solidFill>
                  <a:srgbClr val="3A363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2017</a:t>
            </a:r>
          </a:p>
        </p:txBody>
      </p:sp>
      <p:sp>
        <p:nvSpPr>
          <p:cNvPr id="25" name="îsľîdê">
            <a:extLst>
              <a:ext uri="{FF2B5EF4-FFF2-40B4-BE49-F238E27FC236}">
                <a16:creationId xmlns:a16="http://schemas.microsoft.com/office/drawing/2014/main" id="{AD6030CA-EDE2-9821-4ADA-1C87BF4FB938}"/>
              </a:ext>
            </a:extLst>
          </p:cNvPr>
          <p:cNvSpPr/>
          <p:nvPr/>
        </p:nvSpPr>
        <p:spPr bwMode="auto">
          <a:xfrm>
            <a:off x="6755961" y="1993783"/>
            <a:ext cx="1177235" cy="314337"/>
          </a:xfrm>
          <a:prstGeom prst="homePlate">
            <a:avLst>
              <a:gd name="adj" fmla="val 0"/>
            </a:avLst>
          </a:prstGeom>
          <a:solidFill>
            <a:srgbClr val="0B6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kumimoji="1" lang="zh-CN" altLang="en-US" sz="1100" b="1" dirty="0">
                <a:solidFill>
                  <a:schemeClr val="lt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打破世界纪录</a:t>
            </a:r>
          </a:p>
        </p:txBody>
      </p:sp>
      <p:sp>
        <p:nvSpPr>
          <p:cNvPr id="26" name="îṣļiḑè">
            <a:extLst>
              <a:ext uri="{FF2B5EF4-FFF2-40B4-BE49-F238E27FC236}">
                <a16:creationId xmlns:a16="http://schemas.microsoft.com/office/drawing/2014/main" id="{33D77A23-B876-C9A8-16A0-0A62533E8749}"/>
              </a:ext>
            </a:extLst>
          </p:cNvPr>
          <p:cNvSpPr/>
          <p:nvPr/>
        </p:nvSpPr>
        <p:spPr>
          <a:xfrm>
            <a:off x="6751850" y="2409449"/>
            <a:ext cx="1177235" cy="2085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kumimoji="1" lang="en-US" altLang="zh-CN" sz="90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Oracle</a:t>
            </a:r>
            <a:r>
              <a:rPr kumimoji="1" lang="zh-CN" altLang="en-US" sz="90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 </a:t>
            </a:r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兼容</a:t>
            </a:r>
          </a:p>
          <a:p>
            <a:pPr algn="ctr"/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公有云服务</a:t>
            </a:r>
          </a:p>
          <a:p>
            <a:pPr algn="ctr"/>
            <a:r>
              <a:rPr kumimoji="1" lang="en-US" altLang="zh-CN" sz="90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TPC-C 6088</a:t>
            </a:r>
            <a:r>
              <a:rPr kumimoji="1" lang="zh-CN" altLang="en-US" sz="90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万</a:t>
            </a:r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27" name="íšḷïdè">
            <a:extLst>
              <a:ext uri="{FF2B5EF4-FFF2-40B4-BE49-F238E27FC236}">
                <a16:creationId xmlns:a16="http://schemas.microsoft.com/office/drawing/2014/main" id="{4DF23606-C194-49DA-D8D2-CF1A2107DF29}"/>
              </a:ext>
            </a:extLst>
          </p:cNvPr>
          <p:cNvSpPr/>
          <p:nvPr/>
        </p:nvSpPr>
        <p:spPr>
          <a:xfrm>
            <a:off x="6772208" y="1634276"/>
            <a:ext cx="1102801" cy="353816"/>
          </a:xfrm>
          <a:prstGeom prst="rect">
            <a:avLst/>
          </a:prstGeom>
        </p:spPr>
        <p:txBody>
          <a:bodyPr wrap="square" lIns="91428" tIns="45714" rIns="91428" bIns="45714" anchor="ctr">
            <a:normAutofit/>
          </a:bodyPr>
          <a:lstStyle/>
          <a:p>
            <a:pPr algn="ctr" defTabSz="412750" hangingPunct="0">
              <a:spcBef>
                <a:spcPct val="0"/>
              </a:spcBef>
            </a:pPr>
            <a:r>
              <a:rPr lang="en-US" altLang="zh-CN" sz="1200" kern="0" dirty="0">
                <a:solidFill>
                  <a:srgbClr val="3A363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2019</a:t>
            </a:r>
          </a:p>
        </p:txBody>
      </p:sp>
      <p:sp>
        <p:nvSpPr>
          <p:cNvPr id="28" name="îsľîdê">
            <a:extLst>
              <a:ext uri="{FF2B5EF4-FFF2-40B4-BE49-F238E27FC236}">
                <a16:creationId xmlns:a16="http://schemas.microsoft.com/office/drawing/2014/main" id="{CF492C47-0536-EB64-AFB3-4AF2B2AC301C}"/>
              </a:ext>
            </a:extLst>
          </p:cNvPr>
          <p:cNvSpPr/>
          <p:nvPr/>
        </p:nvSpPr>
        <p:spPr bwMode="auto">
          <a:xfrm>
            <a:off x="8043970" y="1993783"/>
            <a:ext cx="1177235" cy="314337"/>
          </a:xfrm>
          <a:prstGeom prst="homePlate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txBody>
          <a:bodyPr vert="horz" wrap="square" lIns="91428" tIns="45714" rIns="91428" bIns="45714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 defTabSz="412750"/>
            <a:r>
              <a:rPr lang="zh-CN" altLang="en-US" sz="1100" b="1" kern="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独立商业化</a:t>
            </a:r>
          </a:p>
        </p:txBody>
      </p:sp>
      <p:sp>
        <p:nvSpPr>
          <p:cNvPr id="29" name="îṣļiḑè">
            <a:extLst>
              <a:ext uri="{FF2B5EF4-FFF2-40B4-BE49-F238E27FC236}">
                <a16:creationId xmlns:a16="http://schemas.microsoft.com/office/drawing/2014/main" id="{5C4E0DAA-BF7E-2E39-4040-1CA5DE1E22B5}"/>
              </a:ext>
            </a:extLst>
          </p:cNvPr>
          <p:cNvSpPr/>
          <p:nvPr/>
        </p:nvSpPr>
        <p:spPr>
          <a:xfrm>
            <a:off x="8037803" y="2409450"/>
            <a:ext cx="1177235" cy="20856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kumimoji="1" lang="en-US" altLang="zh-CN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HTAP</a:t>
            </a:r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 引擎</a:t>
            </a:r>
            <a:endParaRPr kumimoji="1" lang="en-CA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  <a:p>
            <a:pPr algn="ctr"/>
            <a:r>
              <a:rPr kumimoji="1" lang="en-US" altLang="zh-CN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TPC-C 7.07</a:t>
            </a:r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亿</a:t>
            </a:r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  <a:p>
            <a:pPr algn="ctr"/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走向通用行业、更多头部客户核心系统</a:t>
            </a:r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30" name="íšḷïdè">
            <a:extLst>
              <a:ext uri="{FF2B5EF4-FFF2-40B4-BE49-F238E27FC236}">
                <a16:creationId xmlns:a16="http://schemas.microsoft.com/office/drawing/2014/main" id="{801ECD8E-07F7-F178-7441-F2733BE3D8B3}"/>
              </a:ext>
            </a:extLst>
          </p:cNvPr>
          <p:cNvSpPr/>
          <p:nvPr/>
        </p:nvSpPr>
        <p:spPr>
          <a:xfrm>
            <a:off x="8059726" y="1634276"/>
            <a:ext cx="1102801" cy="353816"/>
          </a:xfrm>
          <a:prstGeom prst="rect">
            <a:avLst/>
          </a:prstGeom>
        </p:spPr>
        <p:txBody>
          <a:bodyPr wrap="square" lIns="91428" tIns="45714" rIns="91428" bIns="45714" anchor="ctr">
            <a:normAutofit/>
          </a:bodyPr>
          <a:lstStyle/>
          <a:p>
            <a:pPr algn="ctr" defTabSz="412750" hangingPunct="0">
              <a:spcBef>
                <a:spcPct val="0"/>
              </a:spcBef>
            </a:pPr>
            <a:r>
              <a:rPr lang="en-US" altLang="zh-CN" sz="1200" kern="0" dirty="0">
                <a:solidFill>
                  <a:srgbClr val="3A363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2020</a:t>
            </a:r>
          </a:p>
        </p:txBody>
      </p:sp>
      <p:sp>
        <p:nvSpPr>
          <p:cNvPr id="31" name="îsľîdê">
            <a:extLst>
              <a:ext uri="{FF2B5EF4-FFF2-40B4-BE49-F238E27FC236}">
                <a16:creationId xmlns:a16="http://schemas.microsoft.com/office/drawing/2014/main" id="{758B516F-019F-2061-BF68-9E76FF348B14}"/>
              </a:ext>
            </a:extLst>
          </p:cNvPr>
          <p:cNvSpPr/>
          <p:nvPr/>
        </p:nvSpPr>
        <p:spPr bwMode="auto">
          <a:xfrm>
            <a:off x="9331976" y="1993783"/>
            <a:ext cx="1177235" cy="314337"/>
          </a:xfrm>
          <a:prstGeom prst="homePlate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txBody>
          <a:bodyPr vert="horz" wrap="square" lIns="91428" tIns="45714" rIns="91428" bIns="45714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 defTabSz="412750"/>
            <a:r>
              <a:rPr lang="zh-CN" altLang="en-US" sz="1100" b="1" kern="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规模化推广</a:t>
            </a:r>
          </a:p>
        </p:txBody>
      </p:sp>
      <p:sp>
        <p:nvSpPr>
          <p:cNvPr id="32" name="îṣļiḑè">
            <a:extLst>
              <a:ext uri="{FF2B5EF4-FFF2-40B4-BE49-F238E27FC236}">
                <a16:creationId xmlns:a16="http://schemas.microsoft.com/office/drawing/2014/main" id="{383FC6C9-EB35-6687-9232-E6F07C48F27A}"/>
              </a:ext>
            </a:extLst>
          </p:cNvPr>
          <p:cNvSpPr/>
          <p:nvPr/>
        </p:nvSpPr>
        <p:spPr>
          <a:xfrm>
            <a:off x="9323753" y="2409450"/>
            <a:ext cx="1169262" cy="2079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kumimoji="1" lang="en-US" altLang="zh-CN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TPC-H</a:t>
            </a:r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 </a:t>
            </a:r>
            <a:r>
              <a:rPr kumimoji="1" lang="en-US" altLang="zh-CN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1526</a:t>
            </a:r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万</a:t>
            </a:r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  <a:p>
            <a:pPr algn="ctr"/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社区版发布</a:t>
            </a:r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  <a:p>
            <a:pPr algn="ctr"/>
            <a:r>
              <a:rPr kumimoji="1" lang="zh-CN" altLang="en-US" sz="9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试点海外客户</a:t>
            </a:r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33" name="íšḷïdè">
            <a:extLst>
              <a:ext uri="{FF2B5EF4-FFF2-40B4-BE49-F238E27FC236}">
                <a16:creationId xmlns:a16="http://schemas.microsoft.com/office/drawing/2014/main" id="{125A9F01-A35C-23AD-7943-C4997A7BB8F5}"/>
              </a:ext>
            </a:extLst>
          </p:cNvPr>
          <p:cNvSpPr/>
          <p:nvPr/>
        </p:nvSpPr>
        <p:spPr>
          <a:xfrm>
            <a:off x="9351835" y="1634276"/>
            <a:ext cx="1102801" cy="353816"/>
          </a:xfrm>
          <a:prstGeom prst="rect">
            <a:avLst/>
          </a:prstGeom>
        </p:spPr>
        <p:txBody>
          <a:bodyPr wrap="square" lIns="91428" tIns="45714" rIns="91428" bIns="45714" anchor="ctr">
            <a:normAutofit/>
          </a:bodyPr>
          <a:lstStyle/>
          <a:p>
            <a:pPr algn="ctr" defTabSz="412750" hangingPunct="0">
              <a:spcBef>
                <a:spcPct val="0"/>
              </a:spcBef>
            </a:pPr>
            <a:r>
              <a:rPr lang="en-US" altLang="zh-CN" sz="1200" kern="0" dirty="0">
                <a:solidFill>
                  <a:srgbClr val="3A3636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2021</a:t>
            </a:r>
          </a:p>
        </p:txBody>
      </p:sp>
      <p:sp>
        <p:nvSpPr>
          <p:cNvPr id="34" name="右大括号 33">
            <a:extLst>
              <a:ext uri="{FF2B5EF4-FFF2-40B4-BE49-F238E27FC236}">
                <a16:creationId xmlns:a16="http://schemas.microsoft.com/office/drawing/2014/main" id="{5742FC67-5253-2414-A6DF-38C6E4FBD1BC}"/>
              </a:ext>
            </a:extLst>
          </p:cNvPr>
          <p:cNvSpPr/>
          <p:nvPr/>
        </p:nvSpPr>
        <p:spPr>
          <a:xfrm rot="16200000">
            <a:off x="2160307" y="-198340"/>
            <a:ext cx="128904" cy="3604419"/>
          </a:xfrm>
          <a:prstGeom prst="rightBrace">
            <a:avLst>
              <a:gd name="adj1" fmla="val 58962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12750" hangingPunct="0"/>
            <a:endParaRPr lang="zh-CN" altLang="en-US" sz="5000" kern="0">
              <a:solidFill>
                <a:srgbClr val="3A3636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35" name="右大括号 34">
            <a:extLst>
              <a:ext uri="{FF2B5EF4-FFF2-40B4-BE49-F238E27FC236}">
                <a16:creationId xmlns:a16="http://schemas.microsoft.com/office/drawing/2014/main" id="{91F7D095-6B79-A64B-ABCC-3CAC182CED8C}"/>
              </a:ext>
            </a:extLst>
          </p:cNvPr>
          <p:cNvSpPr/>
          <p:nvPr/>
        </p:nvSpPr>
        <p:spPr>
          <a:xfrm rot="16200000">
            <a:off x="5988545" y="-198340"/>
            <a:ext cx="128904" cy="3604419"/>
          </a:xfrm>
          <a:prstGeom prst="rightBrace">
            <a:avLst>
              <a:gd name="adj1" fmla="val 58962"/>
              <a:gd name="adj2" fmla="val 5000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12750" hangingPunct="0"/>
            <a:endParaRPr lang="zh-CN" altLang="en-US" sz="5000" kern="0">
              <a:solidFill>
                <a:srgbClr val="3A3636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36" name="右大括号 35">
            <a:extLst>
              <a:ext uri="{FF2B5EF4-FFF2-40B4-BE49-F238E27FC236}">
                <a16:creationId xmlns:a16="http://schemas.microsoft.com/office/drawing/2014/main" id="{B2F6C74A-0AD6-F473-1463-74348518B646}"/>
              </a:ext>
            </a:extLst>
          </p:cNvPr>
          <p:cNvSpPr/>
          <p:nvPr/>
        </p:nvSpPr>
        <p:spPr>
          <a:xfrm rot="16200000">
            <a:off x="9210222" y="371520"/>
            <a:ext cx="133280" cy="2464698"/>
          </a:xfrm>
          <a:prstGeom prst="rightBrace">
            <a:avLst>
              <a:gd name="adj1" fmla="val 58962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12750" hangingPunct="0"/>
            <a:endParaRPr lang="zh-CN" altLang="en-US" sz="5000" kern="0">
              <a:solidFill>
                <a:srgbClr val="3A3636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37" name="îsľîdê">
            <a:extLst>
              <a:ext uri="{FF2B5EF4-FFF2-40B4-BE49-F238E27FC236}">
                <a16:creationId xmlns:a16="http://schemas.microsoft.com/office/drawing/2014/main" id="{13E189EA-EC88-2D71-F692-2415165A9E7C}"/>
              </a:ext>
            </a:extLst>
          </p:cNvPr>
          <p:cNvSpPr>
            <a:spLocks/>
          </p:cNvSpPr>
          <p:nvPr/>
        </p:nvSpPr>
        <p:spPr bwMode="auto">
          <a:xfrm>
            <a:off x="10600028" y="1984883"/>
            <a:ext cx="1224736" cy="314337"/>
          </a:xfrm>
          <a:prstGeom prst="homePlate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txBody>
          <a:bodyPr vert="horz" wrap="square" lIns="91428" tIns="45714" rIns="91428" bIns="45714" numCol="1" anchor="ctr" anchorCtr="0" compatLnSpc="1">
            <a:no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</a:defRPr>
            </a:lvl9pPr>
          </a:lstStyle>
          <a:p>
            <a:pPr algn="ctr" defTabSz="412750"/>
            <a:r>
              <a:rPr lang="zh-CN" altLang="en-US" sz="1100" b="1" kern="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公有云走向海外</a:t>
            </a:r>
          </a:p>
        </p:txBody>
      </p:sp>
      <p:sp>
        <p:nvSpPr>
          <p:cNvPr id="38" name="îṣļiḑè">
            <a:extLst>
              <a:ext uri="{FF2B5EF4-FFF2-40B4-BE49-F238E27FC236}">
                <a16:creationId xmlns:a16="http://schemas.microsoft.com/office/drawing/2014/main" id="{0549B8AD-C82D-0A73-BE9C-184EE5B8AC6B}"/>
              </a:ext>
            </a:extLst>
          </p:cNvPr>
          <p:cNvSpPr/>
          <p:nvPr/>
        </p:nvSpPr>
        <p:spPr>
          <a:xfrm>
            <a:off x="10600027" y="2400550"/>
            <a:ext cx="1224736" cy="2079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endParaRPr kumimoji="1" lang="en-US" altLang="zh-CN" sz="9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6305D35-6791-5420-D95E-00FECA58D3E7}"/>
              </a:ext>
            </a:extLst>
          </p:cNvPr>
          <p:cNvSpPr txBox="1"/>
          <p:nvPr/>
        </p:nvSpPr>
        <p:spPr>
          <a:xfrm>
            <a:off x="10533717" y="2435640"/>
            <a:ext cx="1291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单机分布式一体化架构</a:t>
            </a:r>
            <a:endParaRPr kumimoji="1" lang="en-US" altLang="zh-CN" sz="8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algn="ctr"/>
            <a:r>
              <a:rPr kumimoji="1" lang="zh-CN" altLang="en-US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公有云上线</a:t>
            </a:r>
            <a:endParaRPr kumimoji="1" lang="en-US" altLang="zh-CN" sz="800" dirty="0">
              <a:solidFill>
                <a:schemeClr val="tx1">
                  <a:lumMod val="60000"/>
                  <a:lumOff val="40000"/>
                </a:schemeClr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  <a:p>
            <a:pPr algn="ctr"/>
            <a:r>
              <a:rPr kumimoji="1" lang="zh-CN" altLang="en-US" sz="800" dirty="0">
                <a:solidFill>
                  <a:schemeClr val="tx1">
                    <a:lumMod val="60000"/>
                    <a:lumOff val="40000"/>
                  </a:schemeClr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公有云北美站点开服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E510FDE-A3E1-46DC-5EF4-1B06EDD58CD3}"/>
              </a:ext>
            </a:extLst>
          </p:cNvPr>
          <p:cNvSpPr txBox="1"/>
          <p:nvPr/>
        </p:nvSpPr>
        <p:spPr>
          <a:xfrm>
            <a:off x="10933634" y="1684630"/>
            <a:ext cx="5071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b="1" dirty="0"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2022</a:t>
            </a:r>
            <a:endParaRPr kumimoji="1" lang="zh-CN" altLang="en-US" sz="1050" b="1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41" name="右大括号 40">
            <a:extLst>
              <a:ext uri="{FF2B5EF4-FFF2-40B4-BE49-F238E27FC236}">
                <a16:creationId xmlns:a16="http://schemas.microsoft.com/office/drawing/2014/main" id="{A14BA11C-3ED5-8365-5D9F-A8AC132220D1}"/>
              </a:ext>
            </a:extLst>
          </p:cNvPr>
          <p:cNvSpPr>
            <a:spLocks/>
          </p:cNvSpPr>
          <p:nvPr/>
        </p:nvSpPr>
        <p:spPr>
          <a:xfrm rot="16200000">
            <a:off x="11141326" y="977956"/>
            <a:ext cx="115050" cy="1251826"/>
          </a:xfrm>
          <a:prstGeom prst="rightBrace">
            <a:avLst>
              <a:gd name="adj1" fmla="val 58962"/>
              <a:gd name="adj2" fmla="val 50000"/>
            </a:avLst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12750" hangingPunct="0"/>
            <a:endParaRPr lang="zh-CN" altLang="en-US" sz="5000" kern="0">
              <a:solidFill>
                <a:srgbClr val="3A3636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42" name="iṣľïḓe">
            <a:extLst>
              <a:ext uri="{FF2B5EF4-FFF2-40B4-BE49-F238E27FC236}">
                <a16:creationId xmlns:a16="http://schemas.microsoft.com/office/drawing/2014/main" id="{14FB0663-C1CD-CFDF-A202-CD8B41568272}"/>
              </a:ext>
            </a:extLst>
          </p:cNvPr>
          <p:cNvSpPr/>
          <p:nvPr/>
        </p:nvSpPr>
        <p:spPr bwMode="auto">
          <a:xfrm rot="21595037">
            <a:off x="2845589" y="4611171"/>
            <a:ext cx="2751313" cy="437663"/>
          </a:xfrm>
          <a:prstGeom prst="chevron">
            <a:avLst/>
          </a:prstGeom>
          <a:solidFill>
            <a:schemeClr val="accent1"/>
          </a:solidFill>
          <a:ln w="57150">
            <a:noFill/>
            <a:round/>
          </a:ln>
        </p:spPr>
        <p:txBody>
          <a:bodyPr vert="horz" wrap="none" lIns="91428" tIns="45714" rIns="91428" bIns="45714" anchor="ctr" anchorCtr="1" compatLnSpc="1">
            <a:normAutofit/>
          </a:bodyPr>
          <a:lstStyle/>
          <a:p>
            <a:pPr algn="ctr" defTabSz="412750" hangingPunct="0"/>
            <a:r>
              <a:rPr lang="en-US" altLang="zh-CN" sz="1200" b="1" kern="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SQL</a:t>
            </a:r>
            <a:r>
              <a:rPr lang="zh-CN" altLang="en-US" sz="1200" b="1" kern="0" dirty="0">
                <a:solidFill>
                  <a:schemeClr val="bg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 引擎，多副本高可用</a:t>
            </a:r>
          </a:p>
        </p:txBody>
      </p:sp>
      <p:sp>
        <p:nvSpPr>
          <p:cNvPr id="43" name="ïṩlíďê">
            <a:extLst>
              <a:ext uri="{FF2B5EF4-FFF2-40B4-BE49-F238E27FC236}">
                <a16:creationId xmlns:a16="http://schemas.microsoft.com/office/drawing/2014/main" id="{031217EA-FD71-6873-C9C6-4FFB77964150}"/>
              </a:ext>
            </a:extLst>
          </p:cNvPr>
          <p:cNvSpPr/>
          <p:nvPr/>
        </p:nvSpPr>
        <p:spPr bwMode="auto">
          <a:xfrm rot="21595037">
            <a:off x="5470477" y="4610326"/>
            <a:ext cx="3023444" cy="437663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83" algn="ctr">
              <a:spcBef>
                <a:spcPts val="63"/>
              </a:spcBef>
            </a:pPr>
            <a:r>
              <a:rPr lang="zh-CN" altLang="en-US" sz="1200" b="1" spc="-6" dirty="0">
                <a:solidFill>
                  <a:srgbClr val="FFFFFF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兼容性，透明扩展，</a:t>
            </a:r>
            <a:r>
              <a:rPr lang="zh-CN" altLang="en-US" sz="1200" b="1" spc="-9" dirty="0">
                <a:solidFill>
                  <a:srgbClr val="FFFFFF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多活容灾</a:t>
            </a:r>
            <a:endParaRPr lang="zh-CN" altLang="en-US" sz="1200" b="1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sp>
        <p:nvSpPr>
          <p:cNvPr id="44" name="iṣľïḓe">
            <a:extLst>
              <a:ext uri="{FF2B5EF4-FFF2-40B4-BE49-F238E27FC236}">
                <a16:creationId xmlns:a16="http://schemas.microsoft.com/office/drawing/2014/main" id="{39066C96-7146-19C0-CB28-ECA44634CE88}"/>
              </a:ext>
            </a:extLst>
          </p:cNvPr>
          <p:cNvSpPr/>
          <p:nvPr/>
        </p:nvSpPr>
        <p:spPr bwMode="auto">
          <a:xfrm rot="21595037">
            <a:off x="335278" y="4610444"/>
            <a:ext cx="2641058" cy="437663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b="1" dirty="0">
                <a:solidFill>
                  <a:schemeClr val="lt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分布式</a:t>
            </a:r>
            <a:r>
              <a:rPr kumimoji="1" lang="en-US" altLang="zh-CN" sz="1200" b="1" dirty="0">
                <a:solidFill>
                  <a:schemeClr val="lt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 KV</a:t>
            </a:r>
            <a:r>
              <a:rPr kumimoji="1" lang="zh-CN" altLang="en-US" sz="1200" b="1" dirty="0">
                <a:solidFill>
                  <a:schemeClr val="lt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AlibabaPuHuiTi_2_45_Light"/>
              </a:rPr>
              <a:t> 存储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4673C23-ED74-32B9-956D-3EA217A01FCB}"/>
              </a:ext>
            </a:extLst>
          </p:cNvPr>
          <p:cNvSpPr/>
          <p:nvPr/>
        </p:nvSpPr>
        <p:spPr>
          <a:xfrm>
            <a:off x="334963" y="4608538"/>
            <a:ext cx="224387" cy="4392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AlibabaPuHuiTi_2_45_Ligh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1B217A4-D8D2-C4AC-5FC7-C26CBB9B188F}"/>
              </a:ext>
            </a:extLst>
          </p:cNvPr>
          <p:cNvSpPr txBox="1"/>
          <p:nvPr/>
        </p:nvSpPr>
        <p:spPr>
          <a:xfrm>
            <a:off x="8638614" y="4688129"/>
            <a:ext cx="3326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983" algn="ctr">
              <a:spcBef>
                <a:spcPts val="63"/>
              </a:spcBef>
            </a:pPr>
            <a:r>
              <a:rPr lang="zh-CN" altLang="en-US" sz="1200" b="1" dirty="0">
                <a:solidFill>
                  <a:srgbClr val="FFFFFF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批量处理，企业级特性</a:t>
            </a:r>
            <a:r>
              <a:rPr lang="zh-CN" altLang="en-US" sz="1200" b="1" spc="-6" dirty="0">
                <a:solidFill>
                  <a:srgbClr val="FFFFFF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，</a:t>
            </a:r>
            <a:r>
              <a:rPr lang="en" altLang="zh-CN" sz="1200" b="1" spc="-6" dirty="0">
                <a:solidFill>
                  <a:srgbClr val="FFFFFF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</a:rPr>
              <a:t>HTAP</a:t>
            </a:r>
            <a:endParaRPr lang="en" altLang="zh-CN" sz="1200" b="1" dirty="0"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C6A11428-4A0B-4B76-0779-AAEB707A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27" y="3715865"/>
            <a:ext cx="791508" cy="118695"/>
          </a:xfrm>
          <a:prstGeom prst="rect">
            <a:avLst/>
          </a:prstGeom>
        </p:spPr>
      </p:pic>
      <p:pic>
        <p:nvPicPr>
          <p:cNvPr id="48" name="Picture 9">
            <a:extLst>
              <a:ext uri="{FF2B5EF4-FFF2-40B4-BE49-F238E27FC236}">
                <a16:creationId xmlns:a16="http://schemas.microsoft.com/office/drawing/2014/main" id="{9E8D0496-C587-33F9-CA3A-C6C89D532FD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2800" y="4093378"/>
            <a:ext cx="695087" cy="251775"/>
          </a:xfrm>
          <a:prstGeom prst="rect">
            <a:avLst/>
          </a:prstGeom>
        </p:spPr>
      </p:pic>
      <p:pic>
        <p:nvPicPr>
          <p:cNvPr id="49" name="Picture 8">
            <a:extLst>
              <a:ext uri="{FF2B5EF4-FFF2-40B4-BE49-F238E27FC236}">
                <a16:creationId xmlns:a16="http://schemas.microsoft.com/office/drawing/2014/main" id="{A9018E3A-06FC-CC79-BBD1-4BDEEADBA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000" r="97250">
                        <a14:foregroundMark x1="13500" y1="38667" x2="13500" y2="38667"/>
                        <a14:foregroundMark x1="10500" y1="36333" x2="10500" y2="36333"/>
                        <a14:foregroundMark x1="7750" y1="36333" x2="7750" y2="36333"/>
                        <a14:foregroundMark x1="5000" y1="38667" x2="5000" y2="38667"/>
                        <a14:foregroundMark x1="9750" y1="50000" x2="9750" y2="50000"/>
                        <a14:foregroundMark x1="40750" y1="42333" x2="40750" y2="42333"/>
                        <a14:foregroundMark x1="37750" y1="39667" x2="37750" y2="39667"/>
                        <a14:foregroundMark x1="54750" y1="40667" x2="54750" y2="40667"/>
                        <a14:foregroundMark x1="66000" y1="43333" x2="66000" y2="43333"/>
                        <a14:foregroundMark x1="76250" y1="41000" x2="76250" y2="41000"/>
                        <a14:foregroundMark x1="89750" y1="40333" x2="89750" y2="40333"/>
                        <a14:foregroundMark x1="90500" y1="44000" x2="90500" y2="44000"/>
                        <a14:foregroundMark x1="89750" y1="45000" x2="89750" y2="45000"/>
                        <a14:foregroundMark x1="96000" y1="39667" x2="96000" y2="39667"/>
                        <a14:foregroundMark x1="97250" y1="43667" x2="97250" y2="43667"/>
                        <a14:foregroundMark x1="27250" y1="46333" x2="27250" y2="46333"/>
                        <a14:foregroundMark x1="28750" y1="47333" x2="28750" y2="47333"/>
                        <a14:foregroundMark x1="82000" y1="46333" x2="82000" y2="46333"/>
                        <a14:foregroundMark x1="18000" y1="52333" x2="18000" y2="52333"/>
                        <a14:backgroundMark x1="68000" y1="45667" x2="68000" y2="45667"/>
                        <a14:backgroundMark x1="67750" y1="41000" x2="67750" y2="41000"/>
                        <a14:backgroundMark x1="67750" y1="49000" x2="67750" y2="49000"/>
                        <a14:backgroundMark x1="64250" y1="45000" x2="64250" y2="45000"/>
                        <a14:backgroundMark x1="38500" y1="46000" x2="38500" y2="46000"/>
                        <a14:backgroundMark x1="38500" y1="48333" x2="38500" y2="48333"/>
                        <a14:backgroundMark x1="44000" y1="49667" x2="44000" y2="49667"/>
                        <a14:backgroundMark x1="41500" y1="49000" x2="41500" y2="49000"/>
                        <a14:backgroundMark x1="41750" y1="50667" x2="41750" y2="50667"/>
                        <a14:backgroundMark x1="29500" y1="45000" x2="29500" y2="45000"/>
                        <a14:backgroundMark x1="28750" y1="41333" x2="28750" y2="41333"/>
                        <a14:backgroundMark x1="29250" y1="41667" x2="29250" y2="41667"/>
                        <a14:backgroundMark x1="29500" y1="47667" x2="29500" y2="4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800" y="3692392"/>
            <a:ext cx="721857" cy="53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0">
            <a:extLst>
              <a:ext uri="{FF2B5EF4-FFF2-40B4-BE49-F238E27FC236}">
                <a16:creationId xmlns:a16="http://schemas.microsoft.com/office/drawing/2014/main" id="{155BA4E7-BE37-CCCB-15E8-96AC70BCF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3800" r="93400">
                        <a14:foregroundMark x1="13600" y1="68421" x2="13600" y2="68421"/>
                        <a14:foregroundMark x1="8400" y1="65789" x2="8400" y2="65789"/>
                        <a14:foregroundMark x1="5600" y1="71579" x2="5600" y2="71579"/>
                        <a14:foregroundMark x1="6200" y1="71579" x2="6200" y2="71579"/>
                        <a14:foregroundMark x1="4400" y1="69737" x2="4400" y2="69737"/>
                        <a14:foregroundMark x1="5800" y1="71579" x2="5800" y2="71579"/>
                        <a14:foregroundMark x1="5200" y1="70789" x2="5200" y2="70789"/>
                        <a14:foregroundMark x1="5600" y1="71316" x2="5600" y2="71316"/>
                        <a14:foregroundMark x1="3800" y1="68684" x2="3800" y2="68684"/>
                        <a14:foregroundMark x1="8200" y1="68684" x2="8200" y2="68684"/>
                        <a14:foregroundMark x1="6800" y1="66316" x2="6800" y2="66316"/>
                        <a14:foregroundMark x1="8000" y1="68947" x2="8000" y2="68947"/>
                        <a14:foregroundMark x1="8000" y1="68947" x2="8000" y2="68947"/>
                        <a14:foregroundMark x1="8000" y1="68947" x2="8000" y2="68947"/>
                        <a14:foregroundMark x1="18200" y1="70263" x2="18200" y2="70263"/>
                        <a14:foregroundMark x1="19000" y1="66316" x2="19000" y2="66316"/>
                        <a14:foregroundMark x1="21600" y1="68158" x2="21600" y2="68158"/>
                        <a14:foregroundMark x1="24400" y1="67368" x2="24400" y2="67368"/>
                        <a14:foregroundMark x1="33000" y1="65526" x2="33000" y2="65526"/>
                        <a14:foregroundMark x1="32200" y1="67632" x2="32200" y2="67632"/>
                        <a14:foregroundMark x1="30400" y1="70263" x2="30400" y2="70263"/>
                        <a14:foregroundMark x1="29200" y1="72105" x2="29200" y2="72105"/>
                        <a14:foregroundMark x1="32800" y1="72632" x2="32800" y2="72632"/>
                        <a14:foregroundMark x1="42600" y1="72105" x2="42600" y2="72105"/>
                        <a14:foregroundMark x1="42400" y1="64737" x2="42400" y2="64737"/>
                        <a14:foregroundMark x1="51200" y1="67368" x2="51200" y2="67368"/>
                        <a14:foregroundMark x1="57400" y1="66579" x2="57400" y2="66579"/>
                        <a14:foregroundMark x1="57600" y1="71316" x2="57600" y2="71316"/>
                        <a14:foregroundMark x1="55800" y1="70789" x2="55800" y2="70789"/>
                        <a14:foregroundMark x1="62800" y1="67632" x2="62800" y2="67632"/>
                        <a14:foregroundMark x1="70000" y1="65000" x2="70000" y2="65000"/>
                        <a14:foregroundMark x1="68600" y1="62368" x2="68600" y2="62368"/>
                        <a14:foregroundMark x1="68400" y1="69211" x2="68400" y2="69211"/>
                        <a14:foregroundMark x1="69800" y1="71842" x2="69800" y2="71842"/>
                        <a14:foregroundMark x1="77800" y1="67895" x2="77800" y2="67895"/>
                        <a14:foregroundMark x1="81800" y1="63947" x2="81800" y2="63947"/>
                        <a14:foregroundMark x1="75600" y1="67632" x2="75600" y2="67632"/>
                        <a14:foregroundMark x1="75600" y1="66316" x2="75600" y2="66316"/>
                        <a14:foregroundMark x1="74800" y1="71316" x2="74800" y2="71316"/>
                        <a14:foregroundMark x1="87800" y1="70789" x2="87800" y2="70789"/>
                        <a14:foregroundMark x1="88600" y1="63421" x2="88600" y2="63421"/>
                        <a14:foregroundMark x1="93400" y1="68684" x2="93400" y2="686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181" y="3332807"/>
            <a:ext cx="695087" cy="51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图片 46">
            <a:extLst>
              <a:ext uri="{FF2B5EF4-FFF2-40B4-BE49-F238E27FC236}">
                <a16:creationId xmlns:a16="http://schemas.microsoft.com/office/drawing/2014/main" id="{CBCAE1B3-CDC5-237D-61A3-124958EC9D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7084" y="4152726"/>
            <a:ext cx="612371" cy="138288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74E34DE-EEBD-0467-A393-96E3081153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1135" y="3608742"/>
            <a:ext cx="353181" cy="14295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29DD6EBA-1D6D-3F3B-8A94-2FAE4E58F5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2309" y="3593887"/>
            <a:ext cx="342144" cy="14295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1C8EC78A-99FA-1337-637B-6DEAFB35CB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7804" y="3873836"/>
            <a:ext cx="485623" cy="142953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4E29D330-8CC6-8CF8-21F2-C3949C1C6A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7374" y="3887102"/>
            <a:ext cx="376358" cy="121614"/>
          </a:xfrm>
          <a:prstGeom prst="rect">
            <a:avLst/>
          </a:prstGeom>
        </p:spPr>
      </p:pic>
      <p:pic>
        <p:nvPicPr>
          <p:cNvPr id="56" name="图片 40">
            <a:extLst>
              <a:ext uri="{FF2B5EF4-FFF2-40B4-BE49-F238E27FC236}">
                <a16:creationId xmlns:a16="http://schemas.microsoft.com/office/drawing/2014/main" id="{14B0FFDA-C5CA-74CB-ACEA-539D386B93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6097" y="4103573"/>
            <a:ext cx="704964" cy="203901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774D3531-4855-0DF5-D90C-1E2BA80466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8488" y="3876575"/>
            <a:ext cx="688324" cy="3683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E9D1D01-B398-37DE-587B-783451E3163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7037" y="3871897"/>
            <a:ext cx="701071" cy="3810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D467CBDD-0290-79DA-5524-2A0D80F300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40419" y="3633812"/>
            <a:ext cx="611844" cy="381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AF148FC2-ABC7-F05F-20CB-FCA02942272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30475" y="4113061"/>
            <a:ext cx="701071" cy="3683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70CCA517-F88A-C453-9350-0910A2387ED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71859" y="3445977"/>
            <a:ext cx="688324" cy="41910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DEF22D5-875E-FA44-DE8C-A73C3607985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40419" y="3414616"/>
            <a:ext cx="637337" cy="4191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E3C7306F-645A-DD69-02C1-65E01A7FCACF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7519" t="36899" r="16900" b="32211"/>
          <a:stretch>
            <a:fillRect/>
          </a:stretch>
        </p:blipFill>
        <p:spPr>
          <a:xfrm>
            <a:off x="6883783" y="3774185"/>
            <a:ext cx="476491" cy="125536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E767466-A27B-26F6-3B91-9583DC0229F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87786" y="4105256"/>
            <a:ext cx="701071" cy="381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B697466C-50B5-C8C1-2316-761792AB14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26187" y="3936681"/>
            <a:ext cx="780690" cy="48264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A96119E8-986E-5A20-6C69-5069DACFE6B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6304" y="3971654"/>
            <a:ext cx="780690" cy="482641"/>
          </a:xfrm>
          <a:prstGeom prst="rect">
            <a:avLst/>
          </a:prstGeom>
        </p:spPr>
      </p:pic>
      <p:grpSp>
        <p:nvGrpSpPr>
          <p:cNvPr id="68" name="object 115">
            <a:extLst>
              <a:ext uri="{FF2B5EF4-FFF2-40B4-BE49-F238E27FC236}">
                <a16:creationId xmlns:a16="http://schemas.microsoft.com/office/drawing/2014/main" id="{3CECCFCE-9317-5B68-DD91-40809C1B7EA8}"/>
              </a:ext>
            </a:extLst>
          </p:cNvPr>
          <p:cNvGrpSpPr/>
          <p:nvPr/>
        </p:nvGrpSpPr>
        <p:grpSpPr>
          <a:xfrm>
            <a:off x="10762446" y="3253022"/>
            <a:ext cx="849501" cy="1172906"/>
            <a:chOff x="12641390" y="7024550"/>
            <a:chExt cx="1085850" cy="1499235"/>
          </a:xfrm>
        </p:grpSpPr>
        <p:pic>
          <p:nvPicPr>
            <p:cNvPr id="69" name="object 116">
              <a:extLst>
                <a:ext uri="{FF2B5EF4-FFF2-40B4-BE49-F238E27FC236}">
                  <a16:creationId xmlns:a16="http://schemas.microsoft.com/office/drawing/2014/main" id="{C24CF33B-F572-D2D9-F21E-20E394BB5DF1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59595" y="7728830"/>
              <a:ext cx="1049267" cy="237213"/>
            </a:xfrm>
            <a:prstGeom prst="rect">
              <a:avLst/>
            </a:prstGeom>
          </p:spPr>
        </p:pic>
        <p:pic>
          <p:nvPicPr>
            <p:cNvPr id="70" name="object 117">
              <a:extLst>
                <a:ext uri="{FF2B5EF4-FFF2-40B4-BE49-F238E27FC236}">
                  <a16:creationId xmlns:a16="http://schemas.microsoft.com/office/drawing/2014/main" id="{DDA00882-B68A-1EC5-965A-5AE2EED0E980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731904" y="8077550"/>
              <a:ext cx="904644" cy="103675"/>
            </a:xfrm>
            <a:prstGeom prst="rect">
              <a:avLst/>
            </a:prstGeom>
          </p:spPr>
        </p:pic>
        <p:pic>
          <p:nvPicPr>
            <p:cNvPr id="71" name="object 118">
              <a:extLst>
                <a:ext uri="{FF2B5EF4-FFF2-40B4-BE49-F238E27FC236}">
                  <a16:creationId xmlns:a16="http://schemas.microsoft.com/office/drawing/2014/main" id="{216588A1-2FD8-46A1-79BA-7BE3C30AF39B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752532" y="8322392"/>
              <a:ext cx="863393" cy="201100"/>
            </a:xfrm>
            <a:prstGeom prst="rect">
              <a:avLst/>
            </a:prstGeom>
          </p:spPr>
        </p:pic>
        <p:pic>
          <p:nvPicPr>
            <p:cNvPr id="72" name="object 119">
              <a:extLst>
                <a:ext uri="{FF2B5EF4-FFF2-40B4-BE49-F238E27FC236}">
                  <a16:creationId xmlns:a16="http://schemas.microsoft.com/office/drawing/2014/main" id="{788C7A6B-23D2-7900-144A-4BC30B418819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641390" y="7314869"/>
              <a:ext cx="1085677" cy="306346"/>
            </a:xfrm>
            <a:prstGeom prst="rect">
              <a:avLst/>
            </a:prstGeom>
          </p:spPr>
        </p:pic>
        <p:pic>
          <p:nvPicPr>
            <p:cNvPr id="73" name="object 120">
              <a:extLst>
                <a:ext uri="{FF2B5EF4-FFF2-40B4-BE49-F238E27FC236}">
                  <a16:creationId xmlns:a16="http://schemas.microsoft.com/office/drawing/2014/main" id="{0D5E740C-CB0E-4D51-39B9-8D00DA4B727B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762110" y="7024550"/>
              <a:ext cx="844237" cy="169512"/>
            </a:xfrm>
            <a:prstGeom prst="rect">
              <a:avLst/>
            </a:prstGeom>
          </p:spPr>
        </p:pic>
      </p:grpSp>
      <p:grpSp>
        <p:nvGrpSpPr>
          <p:cNvPr id="74" name="object 107">
            <a:extLst>
              <a:ext uri="{FF2B5EF4-FFF2-40B4-BE49-F238E27FC236}">
                <a16:creationId xmlns:a16="http://schemas.microsoft.com/office/drawing/2014/main" id="{9438B41E-786F-7573-0AA0-120CA8136CB5}"/>
              </a:ext>
            </a:extLst>
          </p:cNvPr>
          <p:cNvGrpSpPr/>
          <p:nvPr/>
        </p:nvGrpSpPr>
        <p:grpSpPr>
          <a:xfrm>
            <a:off x="9565138" y="3095768"/>
            <a:ext cx="705819" cy="1220214"/>
            <a:chOff x="10146645" y="7024550"/>
            <a:chExt cx="1025525" cy="1772920"/>
          </a:xfrm>
        </p:grpSpPr>
        <p:pic>
          <p:nvPicPr>
            <p:cNvPr id="75" name="object 108">
              <a:extLst>
                <a:ext uri="{FF2B5EF4-FFF2-40B4-BE49-F238E27FC236}">
                  <a16:creationId xmlns:a16="http://schemas.microsoft.com/office/drawing/2014/main" id="{759CB567-456C-624D-9566-365F7EABEA13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43985" y="7885467"/>
              <a:ext cx="830287" cy="219468"/>
            </a:xfrm>
            <a:prstGeom prst="rect">
              <a:avLst/>
            </a:prstGeom>
          </p:spPr>
        </p:pic>
        <p:pic>
          <p:nvPicPr>
            <p:cNvPr id="76" name="object 109">
              <a:extLst>
                <a:ext uri="{FF2B5EF4-FFF2-40B4-BE49-F238E27FC236}">
                  <a16:creationId xmlns:a16="http://schemas.microsoft.com/office/drawing/2014/main" id="{880B2B65-3767-8F04-0615-EA06F51D70ED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18676" y="7530314"/>
              <a:ext cx="680911" cy="198516"/>
            </a:xfrm>
            <a:prstGeom prst="rect">
              <a:avLst/>
            </a:prstGeom>
          </p:spPr>
        </p:pic>
        <p:pic>
          <p:nvPicPr>
            <p:cNvPr id="77" name="object 110">
              <a:extLst>
                <a:ext uri="{FF2B5EF4-FFF2-40B4-BE49-F238E27FC236}">
                  <a16:creationId xmlns:a16="http://schemas.microsoft.com/office/drawing/2014/main" id="{FACBC68C-DAF8-2AB2-0C1A-F1727DF771D0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222029" y="7281003"/>
              <a:ext cx="874205" cy="187039"/>
            </a:xfrm>
            <a:prstGeom prst="rect">
              <a:avLst/>
            </a:prstGeom>
          </p:spPr>
        </p:pic>
        <p:pic>
          <p:nvPicPr>
            <p:cNvPr id="78" name="object 111">
              <a:extLst>
                <a:ext uri="{FF2B5EF4-FFF2-40B4-BE49-F238E27FC236}">
                  <a16:creationId xmlns:a16="http://schemas.microsoft.com/office/drawing/2014/main" id="{2A8EB529-FCD7-CE39-EC49-1B75D07950C5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146645" y="7024550"/>
              <a:ext cx="1024972" cy="133692"/>
            </a:xfrm>
            <a:prstGeom prst="rect">
              <a:avLst/>
            </a:prstGeom>
          </p:spPr>
        </p:pic>
        <p:pic>
          <p:nvPicPr>
            <p:cNvPr id="79" name="object 112">
              <a:extLst>
                <a:ext uri="{FF2B5EF4-FFF2-40B4-BE49-F238E27FC236}">
                  <a16:creationId xmlns:a16="http://schemas.microsoft.com/office/drawing/2014/main" id="{DF6427DA-BD0F-1FC2-D4A8-0310704155A5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72648" y="8650757"/>
              <a:ext cx="501116" cy="124106"/>
            </a:xfrm>
            <a:prstGeom prst="rect">
              <a:avLst/>
            </a:prstGeom>
          </p:spPr>
        </p:pic>
        <p:pic>
          <p:nvPicPr>
            <p:cNvPr id="80" name="object 113">
              <a:extLst>
                <a:ext uri="{FF2B5EF4-FFF2-40B4-BE49-F238E27FC236}">
                  <a16:creationId xmlns:a16="http://schemas.microsoft.com/office/drawing/2014/main" id="{74B623B8-779E-7117-938E-B59ECBE6A131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787100" y="8585330"/>
              <a:ext cx="268907" cy="211603"/>
            </a:xfrm>
            <a:prstGeom prst="rect">
              <a:avLst/>
            </a:prstGeom>
          </p:spPr>
        </p:pic>
        <p:pic>
          <p:nvPicPr>
            <p:cNvPr id="81" name="object 114">
              <a:extLst>
                <a:ext uri="{FF2B5EF4-FFF2-40B4-BE49-F238E27FC236}">
                  <a16:creationId xmlns:a16="http://schemas.microsoft.com/office/drawing/2014/main" id="{DA18B4CC-6E38-16D6-A93F-907C0CAF38CB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0283124" y="8215111"/>
              <a:ext cx="752016" cy="309308"/>
            </a:xfrm>
            <a:prstGeom prst="rect">
              <a:avLst/>
            </a:prstGeom>
          </p:spPr>
        </p:pic>
      </p:grpSp>
      <p:grpSp>
        <p:nvGrpSpPr>
          <p:cNvPr id="82" name="object 85">
            <a:extLst>
              <a:ext uri="{FF2B5EF4-FFF2-40B4-BE49-F238E27FC236}">
                <a16:creationId xmlns:a16="http://schemas.microsoft.com/office/drawing/2014/main" id="{0D804F73-4CD1-980B-50C0-7FB4256D2EB7}"/>
              </a:ext>
            </a:extLst>
          </p:cNvPr>
          <p:cNvGrpSpPr/>
          <p:nvPr/>
        </p:nvGrpSpPr>
        <p:grpSpPr>
          <a:xfrm>
            <a:off x="8366571" y="3987455"/>
            <a:ext cx="542505" cy="332276"/>
            <a:chOff x="8755494" y="7401351"/>
            <a:chExt cx="706284" cy="432589"/>
          </a:xfrm>
        </p:grpSpPr>
        <p:pic>
          <p:nvPicPr>
            <p:cNvPr id="83" name="object 87">
              <a:extLst>
                <a:ext uri="{FF2B5EF4-FFF2-40B4-BE49-F238E27FC236}">
                  <a16:creationId xmlns:a16="http://schemas.microsoft.com/office/drawing/2014/main" id="{3D02A359-4CDB-8F99-4838-4B454A9D9FE5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991754" y="7693055"/>
              <a:ext cx="470024" cy="140885"/>
            </a:xfrm>
            <a:prstGeom prst="rect">
              <a:avLst/>
            </a:prstGeom>
          </p:spPr>
        </p:pic>
        <p:pic>
          <p:nvPicPr>
            <p:cNvPr id="84" name="object 88">
              <a:extLst>
                <a:ext uri="{FF2B5EF4-FFF2-40B4-BE49-F238E27FC236}">
                  <a16:creationId xmlns:a16="http://schemas.microsoft.com/office/drawing/2014/main" id="{39B4F83C-5524-FEA6-F669-FA1EBBBFF062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755494" y="7693055"/>
              <a:ext cx="196024" cy="140885"/>
            </a:xfrm>
            <a:prstGeom prst="rect">
              <a:avLst/>
            </a:prstGeom>
          </p:spPr>
        </p:pic>
        <p:pic>
          <p:nvPicPr>
            <p:cNvPr id="85" name="object 89">
              <a:extLst>
                <a:ext uri="{FF2B5EF4-FFF2-40B4-BE49-F238E27FC236}">
                  <a16:creationId xmlns:a16="http://schemas.microsoft.com/office/drawing/2014/main" id="{977380A2-40D9-53C5-097F-4887A1B810FC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795380" y="7401351"/>
              <a:ext cx="663222" cy="234231"/>
            </a:xfrm>
            <a:prstGeom prst="rect">
              <a:avLst/>
            </a:prstGeom>
          </p:spPr>
        </p:pic>
      </p:grpSp>
      <p:pic>
        <p:nvPicPr>
          <p:cNvPr id="86" name="图片 85">
            <a:extLst>
              <a:ext uri="{FF2B5EF4-FFF2-40B4-BE49-F238E27FC236}">
                <a16:creationId xmlns:a16="http://schemas.microsoft.com/office/drawing/2014/main" id="{29AA63BC-15DC-B115-ABBE-F9A9CB26A62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147561" y="3687554"/>
            <a:ext cx="920463" cy="331479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D07B6A4F-A73F-5317-E49E-E6B6BC534A01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22985" t="34886" r="11328" b="26675"/>
          <a:stretch>
            <a:fillRect/>
          </a:stretch>
        </p:blipFill>
        <p:spPr>
          <a:xfrm>
            <a:off x="8290913" y="3556945"/>
            <a:ext cx="656191" cy="276307"/>
          </a:xfrm>
          <a:prstGeom prst="rect">
            <a:avLst/>
          </a:prstGeom>
        </p:spPr>
      </p:pic>
      <p:pic>
        <p:nvPicPr>
          <p:cNvPr id="88" name="Picture 2" descr="logo">
            <a:extLst>
              <a:ext uri="{FF2B5EF4-FFF2-40B4-BE49-F238E27FC236}">
                <a16:creationId xmlns:a16="http://schemas.microsoft.com/office/drawing/2014/main" id="{D2621DA1-B869-CE09-04B6-25D0BB79A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017" y="2948603"/>
            <a:ext cx="676255" cy="20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文本框 88">
            <a:extLst>
              <a:ext uri="{FF2B5EF4-FFF2-40B4-BE49-F238E27FC236}">
                <a16:creationId xmlns:a16="http://schemas.microsoft.com/office/drawing/2014/main" id="{524301F1-B628-271C-9F20-DE50B8E7D1E2}"/>
              </a:ext>
            </a:extLst>
          </p:cNvPr>
          <p:cNvSpPr txBox="1"/>
          <p:nvPr/>
        </p:nvSpPr>
        <p:spPr>
          <a:xfrm>
            <a:off x="422549" y="5471969"/>
            <a:ext cx="9729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b="1" dirty="0" err="1"/>
              <a:t>OceanBase</a:t>
            </a:r>
            <a:r>
              <a:rPr kumimoji="1" lang="zh-CN" altLang="en-US" b="1" dirty="0"/>
              <a:t> 是不基于其他数据库产品，从</a:t>
            </a:r>
            <a:r>
              <a:rPr kumimoji="1" lang="en-US" altLang="zh-CN" b="1" dirty="0"/>
              <a:t>0</a:t>
            </a:r>
            <a:r>
              <a:rPr kumimoji="1" lang="zh-CN" altLang="en-US" b="1" dirty="0"/>
              <a:t>开始自研的数据库；</a:t>
            </a:r>
            <a:endParaRPr kumimoji="1" lang="en" altLang="zh-CN" b="1" dirty="0"/>
          </a:p>
          <a:p>
            <a:r>
              <a:rPr kumimoji="1" lang="en" altLang="zh-CN" b="1" dirty="0" err="1"/>
              <a:t>OceanBase</a:t>
            </a:r>
            <a:r>
              <a:rPr kumimoji="1" lang="en" altLang="zh-CN" b="1" dirty="0"/>
              <a:t> </a:t>
            </a:r>
            <a:r>
              <a:rPr kumimoji="1" lang="zh-CN" altLang="en-US" b="1" dirty="0"/>
              <a:t>已应用于超过 </a:t>
            </a:r>
            <a:r>
              <a:rPr kumimoji="1" lang="en-US" altLang="zh-CN" b="1" dirty="0"/>
              <a:t>1/4 </a:t>
            </a:r>
            <a:r>
              <a:rPr kumimoji="1" lang="zh-CN" altLang="en-US" b="1" dirty="0"/>
              <a:t>国内头部金融机构，已经助力 </a:t>
            </a:r>
            <a:r>
              <a:rPr kumimoji="1" lang="en-US" altLang="zh-CN" b="1" dirty="0"/>
              <a:t>2</a:t>
            </a:r>
            <a:r>
              <a:rPr kumimoji="1" lang="en-US" altLang="zh-CN" b="1"/>
              <a:t>000</a:t>
            </a:r>
            <a:r>
              <a:rPr kumimoji="1" lang="en-US" altLang="zh-CN" b="1" dirty="0"/>
              <a:t>+ </a:t>
            </a:r>
            <a:r>
              <a:rPr kumimoji="1" lang="zh-CN" altLang="en-US" b="1" dirty="0"/>
              <a:t>企业完成核心系统升级；</a:t>
            </a:r>
            <a:endParaRPr kumimoji="1" lang="en-US" altLang="zh-CN" b="1" dirty="0"/>
          </a:p>
          <a:p>
            <a:r>
              <a:rPr kumimoji="1" lang="zh-CN" altLang="en-US" b="1" dirty="0"/>
              <a:t>奥星贝斯从</a:t>
            </a:r>
            <a:r>
              <a:rPr kumimoji="1" lang="en-US" altLang="zh-CN" b="1" dirty="0"/>
              <a:t>2020</a:t>
            </a:r>
            <a:r>
              <a:rPr kumimoji="1" lang="zh-CN" altLang="en-US" b="1" dirty="0"/>
              <a:t>成立独立公司后，在</a:t>
            </a:r>
            <a:r>
              <a:rPr kumimoji="1" lang="en-US" altLang="zh-CN" b="1" dirty="0"/>
              <a:t>2024</a:t>
            </a:r>
            <a:r>
              <a:rPr kumimoji="1" lang="zh-CN" altLang="en-US" b="1" dirty="0"/>
              <a:t>年进一步分拆，成为完全独立的子公司</a:t>
            </a:r>
          </a:p>
          <a:p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86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BBAAD9C20180234D78A0072836F0B480B2B9B20C19E7DBB0ACD98C3EB1562BD50B49B338E1667B0722592F08C84632EB0DF921FA41D09BE11BBFC2597EBE24DA24F20FAD8F2476D7C4A72C0763B24F570F0CEBBC72B72FC5F89C319FEEA05C48DD962692DE3</a:t>
            </a:r>
          </a:p>
        </p:txBody>
      </p:sp>
      <p:sp>
        <p:nvSpPr>
          <p:cNvPr id="3" name="标题 24">
            <a:extLst>
              <a:ext uri="{FF2B5EF4-FFF2-40B4-BE49-F238E27FC236}">
                <a16:creationId xmlns:a16="http://schemas.microsoft.com/office/drawing/2014/main" id="{F9A6E111-E73B-0C98-EB1B-60D09279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48365"/>
            <a:ext cx="11522075" cy="494674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大语言模型并非完美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B260B6D-1365-44EB-340E-DD090E337A21}"/>
              </a:ext>
            </a:extLst>
          </p:cNvPr>
          <p:cNvSpPr txBox="1"/>
          <p:nvPr/>
        </p:nvSpPr>
        <p:spPr>
          <a:xfrm>
            <a:off x="8301440" y="4602822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推理过程黑盒，不可解释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5675602-FC2B-A325-A654-CB3E858B15EB}"/>
              </a:ext>
            </a:extLst>
          </p:cNvPr>
          <p:cNvSpPr txBox="1"/>
          <p:nvPr/>
        </p:nvSpPr>
        <p:spPr>
          <a:xfrm>
            <a:off x="1762984" y="46028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信息过时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940C6BD-DC17-4CB3-7A58-433946FB4727}"/>
              </a:ext>
            </a:extLst>
          </p:cNvPr>
          <p:cNvSpPr txBox="1"/>
          <p:nvPr/>
        </p:nvSpPr>
        <p:spPr>
          <a:xfrm>
            <a:off x="5315176" y="4602822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缺乏私域知识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FD9282EC-434E-7D3F-D166-1BC5DDE5B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319" y="1454687"/>
            <a:ext cx="3011467" cy="2996258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782FCB16-1556-B3DF-727D-385AE321A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82" y="1592779"/>
            <a:ext cx="3327400" cy="27686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F1F428B-999B-1764-A860-FD5B44B06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141" y="1556910"/>
            <a:ext cx="2911093" cy="289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2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BBAAD9C20180234D78A0072836F0B480B2B9B20C19E7DBB0ACD98C3EB1562BD50B49B338E1667B0722592F08C84632EB0DF921FA41D09BE11BBFC2597EBE24DA24F20FAD8F2476D7C4A72C0763B24F570F0CEBBC72B72FC5F89C319FEEA05C48DD962692DE3</a:t>
            </a:r>
          </a:p>
        </p:txBody>
      </p:sp>
      <p:sp>
        <p:nvSpPr>
          <p:cNvPr id="3" name="标题 24">
            <a:extLst>
              <a:ext uri="{FF2B5EF4-FFF2-40B4-BE49-F238E27FC236}">
                <a16:creationId xmlns:a16="http://schemas.microsoft.com/office/drawing/2014/main" id="{F9A6E111-E73B-0C98-EB1B-60D09279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48365"/>
            <a:ext cx="11522075" cy="494674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RAG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介绍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C1E841F-1AC5-F2AE-C942-4AF2C5CFC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2" y="1089954"/>
            <a:ext cx="11339521" cy="467809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1433120-EA1E-F067-E08D-E656D3AB4C91}"/>
              </a:ext>
            </a:extLst>
          </p:cNvPr>
          <p:cNvSpPr txBox="1"/>
          <p:nvPr/>
        </p:nvSpPr>
        <p:spPr>
          <a:xfrm>
            <a:off x="3462391" y="590764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向量数据库是大语言模型的一个很好的补充</a:t>
            </a:r>
          </a:p>
        </p:txBody>
      </p:sp>
    </p:spTree>
    <p:extLst>
      <p:ext uri="{BB962C8B-B14F-4D97-AF65-F5344CB8AC3E}">
        <p14:creationId xmlns:p14="http://schemas.microsoft.com/office/powerpoint/2010/main" val="159025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BBAAD9C20180234D78A0072836F0B480B2B9B20C19E7DBB0ACD98C3EB1562BD50B49B338E1667B0722592F08C84632EB0DF921FA41D09BE11BBFC2597EBE24DA24F20FAD8F2476D7C4A72C0763B24F570F0CEBBC72B72FC5F89C319FEEA05C48DD962692DE3</a:t>
            </a:r>
          </a:p>
        </p:txBody>
      </p:sp>
      <p:sp>
        <p:nvSpPr>
          <p:cNvPr id="3" name="标题 24">
            <a:extLst>
              <a:ext uri="{FF2B5EF4-FFF2-40B4-BE49-F238E27FC236}">
                <a16:creationId xmlns:a16="http://schemas.microsoft.com/office/drawing/2014/main" id="{F9A6E111-E73B-0C98-EB1B-60D09279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48365"/>
            <a:ext cx="11522075" cy="494674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OceanBase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向量能力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BA9048-E6BD-C5C1-7707-54836F3B9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32" y="1063414"/>
            <a:ext cx="9417708" cy="4731171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2EC5FE5A-51CC-EC94-C0C6-D1AAA8CEA21F}"/>
              </a:ext>
            </a:extLst>
          </p:cNvPr>
          <p:cNvSpPr/>
          <p:nvPr/>
        </p:nvSpPr>
        <p:spPr>
          <a:xfrm>
            <a:off x="3752193" y="2007476"/>
            <a:ext cx="1145628" cy="64113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2FA547-D3EE-3364-8520-5E62248A8D6A}"/>
              </a:ext>
            </a:extLst>
          </p:cNvPr>
          <p:cNvSpPr txBox="1"/>
          <p:nvPr/>
        </p:nvSpPr>
        <p:spPr>
          <a:xfrm>
            <a:off x="3752193" y="5917325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在数据库</a:t>
            </a:r>
            <a:r>
              <a:rPr kumimoji="1" lang="zh-CN" altLang="en-US" b="1" dirty="0">
                <a:solidFill>
                  <a:srgbClr val="FF0000"/>
                </a:solidFill>
              </a:rPr>
              <a:t>内置</a:t>
            </a:r>
            <a:r>
              <a:rPr kumimoji="1" lang="zh-CN" altLang="en-US" dirty="0"/>
              <a:t>向量类型、向量索引</a:t>
            </a:r>
          </a:p>
        </p:txBody>
      </p:sp>
    </p:spTree>
    <p:extLst>
      <p:ext uri="{BB962C8B-B14F-4D97-AF65-F5344CB8AC3E}">
        <p14:creationId xmlns:p14="http://schemas.microsoft.com/office/powerpoint/2010/main" val="323258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这里是一行标题10个字"/>
          <p:cNvSpPr txBox="1"/>
          <p:nvPr/>
        </p:nvSpPr>
        <p:spPr>
          <a:xfrm>
            <a:off x="1401289" y="3429000"/>
            <a:ext cx="8835242" cy="625454"/>
          </a:xfrm>
          <a:prstGeom prst="rect">
            <a:avLst/>
          </a:prstGeom>
          <a:ln w="12700">
            <a:miter lim="400000"/>
          </a:ln>
        </p:spPr>
        <p:txBody>
          <a:bodyPr lIns="11289" tIns="11289" rIns="11289" bIns="11289"/>
          <a:lstStyle>
            <a:lvl1pPr algn="l" defTabSz="367030">
              <a:defRPr sz="8000">
                <a:solidFill>
                  <a:srgbClr val="1E1E1E"/>
                </a:solidFill>
                <a:latin typeface="Alibaba PuHuiTi 2 55 Regular"/>
                <a:ea typeface="Alibaba PuHuiTi 2 55 Regular"/>
                <a:cs typeface="Alibaba PuHuiTi 2 55 Regular"/>
                <a:sym typeface="Alibaba PuHuiTi 2 55 Regular"/>
              </a:defRPr>
            </a:lvl1pPr>
          </a:lstStyle>
          <a:p>
            <a:r>
              <a:rPr lang="zh-CN" altLang="en-US" sz="4400" b="1" dirty="0">
                <a:solidFill>
                  <a:schemeClr val="tx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+mn-lt"/>
              </a:rPr>
              <a:t>怎么加速 </a:t>
            </a:r>
            <a:r>
              <a:rPr lang="en-US" altLang="zh-CN" sz="4400" b="1" dirty="0" err="1">
                <a:solidFill>
                  <a:schemeClr val="tx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+mn-lt"/>
              </a:rPr>
              <a:t>openEuler</a:t>
            </a:r>
            <a:r>
              <a:rPr lang="zh-CN" altLang="en-US" sz="4400" b="1" dirty="0">
                <a:solidFill>
                  <a:schemeClr val="tx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+mn-lt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+mn-lt"/>
              </a:rPr>
              <a:t>AI</a:t>
            </a:r>
            <a:r>
              <a:rPr lang="zh-CN" altLang="en-US" sz="4400" b="1" dirty="0">
                <a:solidFill>
                  <a:schemeClr val="tx1"/>
                </a:solidFill>
                <a:latin typeface="Alibaba PuHuiTi 2.0 55 Regular" pitchFamily="18" charset="-122"/>
                <a:ea typeface="Alibaba PuHuiTi 2.0 55 Regular" pitchFamily="18" charset="-122"/>
                <a:cs typeface="Alibaba PuHuiTi 2.0 55 Regular" pitchFamily="18" charset="-122"/>
                <a:sym typeface="+mn-lt"/>
              </a:rPr>
              <a:t> 应用落地？</a:t>
            </a:r>
            <a:endParaRPr lang="zh-TW" altLang="en-US" sz="4400" b="1" dirty="0">
              <a:solidFill>
                <a:schemeClr val="tx1"/>
              </a:solidFill>
              <a:latin typeface="Alibaba PuHuiTi 2.0 55 Regular" pitchFamily="18" charset="-122"/>
              <a:ea typeface="Alibaba PuHuiTi 2.0 55 Regular" pitchFamily="18" charset="-122"/>
              <a:cs typeface="Alibaba PuHuiTi 2.0 55 Regular" pitchFamily="18" charset="-122"/>
              <a:sym typeface="+mn-lt"/>
            </a:endParaRPr>
          </a:p>
        </p:txBody>
      </p:sp>
      <p:sp>
        <p:nvSpPr>
          <p:cNvPr id="6" name="文本框 1"/>
          <p:cNvSpPr txBox="1"/>
          <p:nvPr/>
        </p:nvSpPr>
        <p:spPr>
          <a:xfrm>
            <a:off x="2304271" y="1748005"/>
            <a:ext cx="2761130" cy="1860955"/>
          </a:xfrm>
          <a:prstGeom prst="rect">
            <a:avLst/>
          </a:prstGeom>
          <a:ln w="12700">
            <a:miter lim="400000"/>
          </a:ln>
        </p:spPr>
        <p:txBody>
          <a:bodyPr wrap="square" lIns="24763" tIns="24763" rIns="24763" bIns="24763" anchor="ctr">
            <a:spAutoFit/>
          </a:bodyPr>
          <a:lstStyle>
            <a:lvl1pPr algn="l" defTabSz="490855">
              <a:lnSpc>
                <a:spcPct val="110000"/>
              </a:lnSpc>
              <a:defRPr sz="8000" b="1">
                <a:solidFill>
                  <a:srgbClr val="53585F"/>
                </a:solidFill>
                <a:latin typeface="Alibaba Sans 102" panose="020B0503020203040204"/>
                <a:ea typeface="Alibaba Sans 102" panose="020B0503020203040204"/>
                <a:cs typeface="Alibaba Sans 102" panose="020B0503020203040204"/>
                <a:sym typeface="Alibaba Sans 102" panose="020B0503020203040204"/>
              </a:defRPr>
            </a:lvl1pPr>
          </a:lstStyle>
          <a:p>
            <a:endParaRPr sz="11500" dirty="0">
              <a:solidFill>
                <a:srgbClr val="0181FD"/>
              </a:solidFill>
              <a:latin typeface="Alibaba PuHuiTi 2.0 115 Black" panose="00020600040101010101" pitchFamily="18" charset="-122"/>
              <a:ea typeface="Alibaba PuHuiTi 2.0 115 Black" panose="00020600040101010101" pitchFamily="18" charset="-122"/>
              <a:cs typeface="Alibaba PuHuiTi 2.0 115 Black" panose="00020600040101010101" pitchFamily="18" charset="-122"/>
            </a:endParaRPr>
          </a:p>
        </p:txBody>
      </p:sp>
      <p:sp>
        <p:nvSpPr>
          <p:cNvPr id="7" name="矩形"/>
          <p:cNvSpPr/>
          <p:nvPr/>
        </p:nvSpPr>
        <p:spPr>
          <a:xfrm>
            <a:off x="2405673" y="4425364"/>
            <a:ext cx="1867932" cy="49527"/>
          </a:xfrm>
          <a:prstGeom prst="rect">
            <a:avLst/>
          </a:prstGeom>
          <a:solidFill>
            <a:srgbClr val="0181FD"/>
          </a:soli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sz="1800" dirty="0">
              <a:latin typeface="Alibaba PuHuiTi 2.0 55 Regular" pitchFamily="18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3813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BBAAD9C20180234D78A0072836F0B480B2B9B20C19E7DBB0ACD98C3EB1562BD50B49B338E1667B0722592F08C84632EB0DF921FA41D09BE11BBFC2597EBE24DA24F20FAD8F2476D7C4A72C0763B24F570F0CEBBC72B72FC5F89C319FEEA05C48DD962692DE3</a:t>
            </a:r>
          </a:p>
        </p:txBody>
      </p:sp>
      <p:sp>
        <p:nvSpPr>
          <p:cNvPr id="3" name="标题 24">
            <a:extLst>
              <a:ext uri="{FF2B5EF4-FFF2-40B4-BE49-F238E27FC236}">
                <a16:creationId xmlns:a16="http://schemas.microsoft.com/office/drawing/2014/main" id="{F9A6E111-E73B-0C98-EB1B-60D09279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48365"/>
            <a:ext cx="11522075" cy="494674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OceanBase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&amp;&amp;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openEuler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同侧圆角矩形 3">
            <a:extLst>
              <a:ext uri="{FF2B5EF4-FFF2-40B4-BE49-F238E27FC236}">
                <a16:creationId xmlns:a16="http://schemas.microsoft.com/office/drawing/2014/main" id="{A327A0D4-046D-D75B-5B8F-5ABDF04E6FE5}"/>
              </a:ext>
            </a:extLst>
          </p:cNvPr>
          <p:cNvSpPr/>
          <p:nvPr/>
        </p:nvSpPr>
        <p:spPr>
          <a:xfrm rot="10800000">
            <a:off x="1018872" y="1326696"/>
            <a:ext cx="4851692" cy="2971798"/>
          </a:xfrm>
          <a:prstGeom prst="round2SameRect">
            <a:avLst>
              <a:gd name="adj1" fmla="val 2265"/>
              <a:gd name="adj2" fmla="val 0"/>
            </a:avLst>
          </a:prstGeom>
          <a:solidFill>
            <a:schemeClr val="bg1">
              <a:lumMod val="95000"/>
              <a:alpha val="50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libaba PuHuiTi 2.0 55 Regular" panose="00020600040101010101" pitchFamily="18" charset="-122"/>
              <a:ea typeface="Alibaba PuHuiTi 2.0 55 Regular" panose="00020600040101010101" pitchFamily="18" charset="-122"/>
              <a:cs typeface="Alibaba PuHuiTi 2.0 55 Regular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718D38-600F-4B1F-4105-ECAFF9D97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40" y="1326695"/>
            <a:ext cx="4801543" cy="2971799"/>
          </a:xfrm>
          <a:prstGeom prst="rect">
            <a:avLst/>
          </a:prstGeom>
        </p:spPr>
      </p:pic>
      <p:sp>
        <p:nvSpPr>
          <p:cNvPr id="8" name="同侧圆角矩形 7">
            <a:extLst>
              <a:ext uri="{FF2B5EF4-FFF2-40B4-BE49-F238E27FC236}">
                <a16:creationId xmlns:a16="http://schemas.microsoft.com/office/drawing/2014/main" id="{38FEC523-2E41-7D6A-C1C3-4554C77F9F0B}"/>
              </a:ext>
            </a:extLst>
          </p:cNvPr>
          <p:cNvSpPr/>
          <p:nvPr/>
        </p:nvSpPr>
        <p:spPr>
          <a:xfrm rot="10800000">
            <a:off x="6835210" y="1326695"/>
            <a:ext cx="3689746" cy="2971800"/>
          </a:xfrm>
          <a:prstGeom prst="round2SameRect">
            <a:avLst>
              <a:gd name="adj1" fmla="val 2265"/>
              <a:gd name="adj2" fmla="val 0"/>
            </a:avLst>
          </a:prstGeom>
          <a:solidFill>
            <a:schemeClr val="bg1">
              <a:lumMod val="95000"/>
              <a:alpha val="50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Alibaba PuHuiTi 2.0 55 Regular" panose="00020600040101010101" pitchFamily="18" charset="-122"/>
              <a:ea typeface="Alibaba PuHuiTi 2.0 55 Regular" panose="00020600040101010101" pitchFamily="18" charset="-122"/>
              <a:cs typeface="Alibaba PuHuiTi 2.0 55 Regular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269851-8C0D-5A44-E072-7FB8F9077F6E}"/>
              </a:ext>
            </a:extLst>
          </p:cNvPr>
          <p:cNvSpPr txBox="1"/>
          <p:nvPr/>
        </p:nvSpPr>
        <p:spPr>
          <a:xfrm>
            <a:off x="6955280" y="1864889"/>
            <a:ext cx="35696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安装指令：</a:t>
            </a:r>
            <a:br>
              <a:rPr lang="en-US" altLang="zh-CN" dirty="0"/>
            </a:br>
            <a:r>
              <a:rPr lang="zh-CN" altLang="en-US" dirty="0"/>
              <a:t>yum install hostname findutils -y</a:t>
            </a:r>
          </a:p>
          <a:p>
            <a:r>
              <a:rPr lang="zh-CN" altLang="en-US" dirty="0"/>
              <a:t>yum install oceanbase-ce -y</a:t>
            </a:r>
          </a:p>
          <a:p>
            <a:r>
              <a:rPr lang="zh-CN" altLang="en-US" dirty="0"/>
              <a:t>部署指令：</a:t>
            </a:r>
          </a:p>
          <a:p>
            <a:r>
              <a:rPr lang="zh-CN" altLang="en-US" dirty="0"/>
              <a:t>systemctl start oceanbase</a:t>
            </a:r>
          </a:p>
          <a:p>
            <a:r>
              <a:rPr lang="zh-CN" altLang="en-US" dirty="0"/>
              <a:t>systemctl status oceanbase</a:t>
            </a:r>
          </a:p>
        </p:txBody>
      </p:sp>
      <p:sp>
        <p:nvSpPr>
          <p:cNvPr id="10" name="同侧圆角矩形 9">
            <a:extLst>
              <a:ext uri="{FF2B5EF4-FFF2-40B4-BE49-F238E27FC236}">
                <a16:creationId xmlns:a16="http://schemas.microsoft.com/office/drawing/2014/main" id="{BD6A08DF-1C06-3195-A214-B3413DF5FCE3}"/>
              </a:ext>
            </a:extLst>
          </p:cNvPr>
          <p:cNvSpPr/>
          <p:nvPr/>
        </p:nvSpPr>
        <p:spPr>
          <a:xfrm>
            <a:off x="6835210" y="995607"/>
            <a:ext cx="3689746" cy="331088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GB" sz="1200" b="1" dirty="0"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简单</a:t>
            </a:r>
            <a:r>
              <a:rPr lang="zh-CN" altLang="en-US" sz="1200" b="1" dirty="0"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几步即可部署</a:t>
            </a:r>
            <a:r>
              <a:rPr lang="en-US" altLang="zh-CN" sz="1200" b="1" dirty="0"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OceanBase</a:t>
            </a:r>
            <a:endParaRPr lang="en-GB" altLang="zh-CN" sz="1200" b="1" dirty="0">
              <a:latin typeface="Alibaba PuHuiTi 2.0 55 Regular" panose="00020600040101010101" pitchFamily="18" charset="-122"/>
              <a:ea typeface="Alibaba PuHuiTi 2.0 55 Regular" panose="00020600040101010101" pitchFamily="18" charset="-122"/>
              <a:cs typeface="Alibaba PuHuiTi 2.0 55 Regular" panose="00020600040101010101" pitchFamily="18" charset="-122"/>
            </a:endParaRPr>
          </a:p>
        </p:txBody>
      </p:sp>
      <p:sp>
        <p:nvSpPr>
          <p:cNvPr id="11" name="同侧圆角矩形 10">
            <a:extLst>
              <a:ext uri="{FF2B5EF4-FFF2-40B4-BE49-F238E27FC236}">
                <a16:creationId xmlns:a16="http://schemas.microsoft.com/office/drawing/2014/main" id="{77AAE935-F602-E14C-9EB4-9382F5CF19F2}"/>
              </a:ext>
            </a:extLst>
          </p:cNvPr>
          <p:cNvSpPr/>
          <p:nvPr/>
        </p:nvSpPr>
        <p:spPr>
          <a:xfrm>
            <a:off x="1018872" y="995609"/>
            <a:ext cx="4812594" cy="331088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OceanBase</a:t>
            </a:r>
            <a:r>
              <a:rPr lang="zh-CN" altLang="en-US" sz="1200" b="1" dirty="0"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进入欧拉</a:t>
            </a:r>
            <a:r>
              <a:rPr lang="en-US" altLang="zh-CN" sz="1200" b="1" dirty="0"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EPOL</a:t>
            </a:r>
            <a:r>
              <a:rPr lang="zh-CN" altLang="en-US" sz="1200" b="1" dirty="0">
                <a:latin typeface="Alibaba PuHuiTi 2.0 55 Regular" panose="00020600040101010101" pitchFamily="18" charset="-122"/>
                <a:ea typeface="Alibaba PuHuiTi 2.0 55 Regular" panose="00020600040101010101" pitchFamily="18" charset="-122"/>
                <a:cs typeface="Alibaba PuHuiTi 2.0 55 Regular" panose="00020600040101010101" pitchFamily="18" charset="-122"/>
              </a:rPr>
              <a:t>源</a:t>
            </a:r>
            <a:endParaRPr lang="en-GB" altLang="zh-CN" sz="1200" b="1" dirty="0">
              <a:latin typeface="Alibaba PuHuiTi 2.0 55 Regular" panose="00020600040101010101" pitchFamily="18" charset="-122"/>
              <a:ea typeface="Alibaba PuHuiTi 2.0 55 Regular" panose="00020600040101010101" pitchFamily="18" charset="-122"/>
              <a:cs typeface="Alibaba PuHuiTi 2.0 55 Regular" panose="00020600040101010101" pitchFamily="18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524CAB3-C89D-04FD-E2FB-591F66806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192760"/>
              </p:ext>
            </p:extLst>
          </p:nvPr>
        </p:nvGraphicFramePr>
        <p:xfrm>
          <a:off x="1018871" y="4680037"/>
          <a:ext cx="95060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644">
                  <a:extLst>
                    <a:ext uri="{9D8B030D-6E8A-4147-A177-3AD203B41FA5}">
                      <a16:colId xmlns:a16="http://schemas.microsoft.com/office/drawing/2014/main" val="2111934752"/>
                    </a:ext>
                  </a:extLst>
                </a:gridCol>
                <a:gridCol w="1626326">
                  <a:extLst>
                    <a:ext uri="{9D8B030D-6E8A-4147-A177-3AD203B41FA5}">
                      <a16:colId xmlns:a16="http://schemas.microsoft.com/office/drawing/2014/main" val="53352672"/>
                    </a:ext>
                  </a:extLst>
                </a:gridCol>
                <a:gridCol w="1658982">
                  <a:extLst>
                    <a:ext uri="{9D8B030D-6E8A-4147-A177-3AD203B41FA5}">
                      <a16:colId xmlns:a16="http://schemas.microsoft.com/office/drawing/2014/main" val="2794883140"/>
                    </a:ext>
                  </a:extLst>
                </a:gridCol>
                <a:gridCol w="1606732">
                  <a:extLst>
                    <a:ext uri="{9D8B030D-6E8A-4147-A177-3AD203B41FA5}">
                      <a16:colId xmlns:a16="http://schemas.microsoft.com/office/drawing/2014/main" val="244817203"/>
                    </a:ext>
                  </a:extLst>
                </a:gridCol>
                <a:gridCol w="1528354">
                  <a:extLst>
                    <a:ext uri="{9D8B030D-6E8A-4147-A177-3AD203B41FA5}">
                      <a16:colId xmlns:a16="http://schemas.microsoft.com/office/drawing/2014/main" val="3593772357"/>
                    </a:ext>
                  </a:extLst>
                </a:gridCol>
                <a:gridCol w="1672046">
                  <a:extLst>
                    <a:ext uri="{9D8B030D-6E8A-4147-A177-3AD203B41FA5}">
                      <a16:colId xmlns:a16="http://schemas.microsoft.com/office/drawing/2014/main" val="28533185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2024.03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2024.12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2025.06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2025.12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2026.03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43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openEuler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24.03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24.03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24.03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24.03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24.03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651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OceanBase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4.2.1.4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4.2.1.8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BP1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4.3.5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最新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LTS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版本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最新</a:t>
                      </a:r>
                      <a:r>
                        <a:rPr lang="en-US" altLang="zh-CN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LTS</a:t>
                      </a:r>
                      <a:r>
                        <a:rPr lang="zh-CN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版本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97792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9519C01-1A83-26CC-518D-F7EEB7E732C7}"/>
              </a:ext>
            </a:extLst>
          </p:cNvPr>
          <p:cNvSpPr txBox="1"/>
          <p:nvPr/>
        </p:nvSpPr>
        <p:spPr>
          <a:xfrm>
            <a:off x="8131618" y="506816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部署简单</a:t>
            </a:r>
          </a:p>
        </p:txBody>
      </p:sp>
    </p:spTree>
    <p:extLst>
      <p:ext uri="{BB962C8B-B14F-4D97-AF65-F5344CB8AC3E}">
        <p14:creationId xmlns:p14="http://schemas.microsoft.com/office/powerpoint/2010/main" val="64335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/>
      <p:bldP spid="10" grpId="0" animBg="1"/>
      <p:bldP spid="11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51" hidden="1"/>
          <p:cNvSpPr txBox="1"/>
          <p:nvPr/>
        </p:nvSpPr>
        <p:spPr>
          <a:xfrm>
            <a:off x="-30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1100"/>
          </a:p>
          <a:p>
            <a:pPr>
              <a:buClr>
                <a:srgbClr val="FFFFFF"/>
              </a:buClr>
            </a:pPr>
            <a:r>
              <a:rPr lang="en-US">
                <a:solidFill>
                  <a:srgbClr val="FFFFFF"/>
                </a:solidFill>
              </a:rPr>
              <a:t>BBAAD9C20180234D78A0072836F0B480B2B9B20C19E7DBB0ACD98C3EB1562BD50B49B338E1667B0722592F08C84632EB0DF921FA41D09BE11BBFC2597EBE24DA24F20FAD8F2476D7C4A72C0763B24F570F0CEBBC72B72FC5F89C319FEEA05C48DD962692DE3</a:t>
            </a:r>
          </a:p>
        </p:txBody>
      </p:sp>
      <p:sp>
        <p:nvSpPr>
          <p:cNvPr id="3" name="标题 24">
            <a:extLst>
              <a:ext uri="{FF2B5EF4-FFF2-40B4-BE49-F238E27FC236}">
                <a16:creationId xmlns:a16="http://schemas.microsoft.com/office/drawing/2014/main" id="{F9A6E111-E73B-0C98-EB1B-60D09279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2" y="348365"/>
            <a:ext cx="11522075" cy="494674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OceanBase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</a:schemeClr>
                </a:solidFill>
              </a:rPr>
              <a:t>EulerCopilot</a:t>
            </a:r>
            <a:endParaRPr lang="zh-CN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4B64448-DDF7-5472-92C8-6CF44CBAAB8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19694" y="1517473"/>
            <a:ext cx="5261610" cy="484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2D743C-774D-68D5-B461-D5A622269F8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19694" y="995503"/>
            <a:ext cx="5261610" cy="52133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/>
              <a:t>OceanBase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向量数据库 </a:t>
            </a:r>
            <a:r>
              <a:rPr lang="en-US" altLang="zh-CN" b="1" dirty="0"/>
              <a:t>+</a:t>
            </a:r>
            <a:r>
              <a:rPr lang="zh-CN" altLang="en-US" b="1" dirty="0"/>
              <a:t> 关系型数据库</a:t>
            </a:r>
            <a:r>
              <a:rPr lang="en-US" altLang="zh-CN" b="1" dirty="0"/>
              <a:t> + …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CDC00C-6BE7-C4EC-4A09-5CED2B5441C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878824" y="1648283"/>
            <a:ext cx="4126865" cy="4582160"/>
          </a:xfrm>
          <a:prstGeom prst="rect">
            <a:avLst/>
          </a:prstGeom>
        </p:spPr>
      </p:pic>
      <p:sp>
        <p:nvSpPr>
          <p:cNvPr id="8" name="矩形 10">
            <a:extLst>
              <a:ext uri="{FF2B5EF4-FFF2-40B4-BE49-F238E27FC236}">
                <a16:creationId xmlns:a16="http://schemas.microsoft.com/office/drawing/2014/main" id="{BEAE6004-4354-0901-DE7A-3104A885C286}"/>
              </a:ext>
            </a:extLst>
          </p:cNvPr>
          <p:cNvSpPr/>
          <p:nvPr/>
        </p:nvSpPr>
        <p:spPr>
          <a:xfrm>
            <a:off x="552400" y="2445681"/>
            <a:ext cx="4937720" cy="1325409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CCECFF"/>
            </a:solidFill>
            <a:prstDash val="solid"/>
            <a:miter lim="800000"/>
          </a:ln>
          <a:effectLst/>
        </p:spPr>
        <p:txBody>
          <a:bodyPr lIns="0" tIns="35986" rIns="0" bIns="35986" rtlCol="0" anchor="t" anchorCtr="0"/>
          <a:lstStyle/>
          <a:p>
            <a:pPr algn="ctr">
              <a:defRPr/>
            </a:pPr>
            <a:endParaRPr lang="zh-CN" altLang="en-US" sz="1000" kern="0" dirty="0">
              <a:solidFill>
                <a:srgbClr val="1D1D1A"/>
              </a:solidFill>
              <a:latin typeface="微软雅黑"/>
            </a:endParaRPr>
          </a:p>
        </p:txBody>
      </p:sp>
      <p:sp>
        <p:nvSpPr>
          <p:cNvPr id="9" name="矩形 10">
            <a:extLst>
              <a:ext uri="{FF2B5EF4-FFF2-40B4-BE49-F238E27FC236}">
                <a16:creationId xmlns:a16="http://schemas.microsoft.com/office/drawing/2014/main" id="{CD0597C4-2053-B407-851D-B20F0F683821}"/>
              </a:ext>
            </a:extLst>
          </p:cNvPr>
          <p:cNvSpPr/>
          <p:nvPr/>
        </p:nvSpPr>
        <p:spPr>
          <a:xfrm>
            <a:off x="552400" y="4655354"/>
            <a:ext cx="4937720" cy="1687090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lIns="0" tIns="35986" rIns="0" bIns="35986" rtlCol="0" anchor="t" anchorCtr="0"/>
          <a:lstStyle/>
          <a:p>
            <a:pPr algn="ctr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微软雅黑"/>
              </a:rPr>
              <a:t>Agent</a:t>
            </a:r>
            <a:r>
              <a:rPr lang="zh-CN" altLang="en-US" sz="1000" kern="0" dirty="0">
                <a:solidFill>
                  <a:srgbClr val="1D1D1A"/>
                </a:solidFill>
                <a:latin typeface="微软雅黑"/>
              </a:rPr>
              <a:t>资源池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C1884F4-98AB-D59B-E49E-2FE278250B86}"/>
              </a:ext>
            </a:extLst>
          </p:cNvPr>
          <p:cNvSpPr/>
          <p:nvPr/>
        </p:nvSpPr>
        <p:spPr>
          <a:xfrm>
            <a:off x="651043" y="4823308"/>
            <a:ext cx="1112842" cy="627283"/>
          </a:xfrm>
          <a:prstGeom prst="rect">
            <a:avLst/>
          </a:prstGeom>
          <a:solidFill>
            <a:srgbClr val="F4A100">
              <a:lumMod val="20000"/>
              <a:lumOff val="80000"/>
            </a:srgbClr>
          </a:solidFill>
          <a:ln>
            <a:solidFill>
              <a:srgbClr val="FFFFFF">
                <a:lumMod val="85000"/>
              </a:srgbClr>
            </a:solidFill>
          </a:ln>
        </p:spPr>
        <p:txBody>
          <a:bodyPr wrap="square" lIns="35986" tIns="35986" rIns="35986" bIns="35986">
            <a:noAutofit/>
          </a:bodyPr>
          <a:lstStyle/>
          <a:p>
            <a:pPr algn="ctr">
              <a:defRPr/>
            </a:pPr>
            <a:r>
              <a:rPr lang="zh-CN" altLang="en-US" sz="105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辅助编码生成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E51B6A-B2BA-9C4B-9592-E016C7791D58}"/>
              </a:ext>
            </a:extLst>
          </p:cNvPr>
          <p:cNvSpPr/>
          <p:nvPr/>
        </p:nvSpPr>
        <p:spPr>
          <a:xfrm>
            <a:off x="3054548" y="4823308"/>
            <a:ext cx="1112842" cy="627283"/>
          </a:xfrm>
          <a:prstGeom prst="rect">
            <a:avLst/>
          </a:prstGeom>
          <a:solidFill>
            <a:srgbClr val="F4A100">
              <a:lumMod val="20000"/>
              <a:lumOff val="80000"/>
            </a:srgbClr>
          </a:solidFill>
          <a:ln>
            <a:solidFill>
              <a:srgbClr val="FFFFFF">
                <a:lumMod val="85000"/>
              </a:srgbClr>
            </a:solidFill>
          </a:ln>
        </p:spPr>
        <p:txBody>
          <a:bodyPr wrap="square" lIns="35986" tIns="35986" rIns="35986" bIns="35986">
            <a:noAutofit/>
          </a:bodyPr>
          <a:lstStyle/>
          <a:p>
            <a:pPr algn="ctr">
              <a:defRPr/>
            </a:pPr>
            <a:r>
              <a:rPr lang="zh-CN" altLang="en-US" sz="105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巡检助理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E64FDE0-A3D3-B3FF-4D70-D9F2CB1144A0}"/>
              </a:ext>
            </a:extLst>
          </p:cNvPr>
          <p:cNvSpPr/>
          <p:nvPr/>
        </p:nvSpPr>
        <p:spPr>
          <a:xfrm>
            <a:off x="1826821" y="4823308"/>
            <a:ext cx="1112842" cy="627283"/>
          </a:xfrm>
          <a:prstGeom prst="rect">
            <a:avLst/>
          </a:prstGeom>
          <a:solidFill>
            <a:srgbClr val="92D050"/>
          </a:solidFill>
          <a:ln>
            <a:solidFill>
              <a:srgbClr val="FFFFFF">
                <a:lumMod val="85000"/>
              </a:srgbClr>
            </a:solidFill>
          </a:ln>
        </p:spPr>
        <p:txBody>
          <a:bodyPr wrap="square" lIns="35986" tIns="35986" rIns="35986" bIns="35986">
            <a:noAutofit/>
          </a:bodyPr>
          <a:lstStyle/>
          <a:p>
            <a:pPr algn="ctr">
              <a:defRPr/>
            </a:pPr>
            <a:r>
              <a:rPr lang="zh-CN" altLang="en-US" sz="105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问答助理</a:t>
            </a:r>
            <a:endParaRPr lang="zh-CN" altLang="en-US" sz="1050" kern="0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7811EF-1DA3-51FF-7830-20EB49BD54FE}"/>
              </a:ext>
            </a:extLst>
          </p:cNvPr>
          <p:cNvSpPr/>
          <p:nvPr/>
        </p:nvSpPr>
        <p:spPr>
          <a:xfrm>
            <a:off x="703980" y="5029910"/>
            <a:ext cx="1011675" cy="218437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en-US" altLang="zh-CN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Spec </a:t>
            </a: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生成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CA11DD6-AD75-FE95-C90D-5153F9041F44}"/>
              </a:ext>
            </a:extLst>
          </p:cNvPr>
          <p:cNvSpPr/>
          <p:nvPr/>
        </p:nvSpPr>
        <p:spPr>
          <a:xfrm>
            <a:off x="703980" y="5243131"/>
            <a:ext cx="1011675" cy="218437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en-US" altLang="zh-CN" sz="900" kern="0" dirty="0" err="1">
                <a:solidFill>
                  <a:srgbClr val="666666"/>
                </a:solidFill>
                <a:latin typeface="微软雅黑" panose="020B0503020204020204" pitchFamily="34" charset="-122"/>
              </a:rPr>
              <a:t>Yaml</a:t>
            </a:r>
            <a:r>
              <a:rPr lang="en-US" altLang="zh-CN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 </a:t>
            </a: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生成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66B97C-5872-BD4E-8120-49F3AF112F58}"/>
              </a:ext>
            </a:extLst>
          </p:cNvPr>
          <p:cNvSpPr/>
          <p:nvPr/>
        </p:nvSpPr>
        <p:spPr>
          <a:xfrm>
            <a:off x="651043" y="5512404"/>
            <a:ext cx="1112842" cy="686176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>
            <a:solidFill>
              <a:srgbClr val="FFFFFF">
                <a:lumMod val="85000"/>
              </a:srgbClr>
            </a:solidFill>
          </a:ln>
        </p:spPr>
        <p:txBody>
          <a:bodyPr wrap="square" lIns="35986" tIns="35986" rIns="35986" bIns="35986">
            <a:noAutofit/>
          </a:bodyPr>
          <a:lstStyle/>
          <a:p>
            <a:pPr algn="ctr">
              <a:defRPr/>
            </a:pPr>
            <a:r>
              <a:rPr lang="zh-CN" altLang="en-US" sz="105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辅助制作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49D11FE-859D-7E90-3987-CF176E738F06}"/>
              </a:ext>
            </a:extLst>
          </p:cNvPr>
          <p:cNvSpPr/>
          <p:nvPr/>
        </p:nvSpPr>
        <p:spPr>
          <a:xfrm>
            <a:off x="703980" y="5721501"/>
            <a:ext cx="1011675" cy="218437"/>
          </a:xfrm>
          <a:prstGeom prst="rect">
            <a:avLst/>
          </a:prstGeom>
          <a:solidFill>
            <a:srgbClr val="666666">
              <a:lumMod val="40000"/>
              <a:lumOff val="6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补丁生成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6F5A733-06EB-A64C-6C25-A0279A5062DA}"/>
              </a:ext>
            </a:extLst>
          </p:cNvPr>
          <p:cNvSpPr/>
          <p:nvPr/>
        </p:nvSpPr>
        <p:spPr>
          <a:xfrm>
            <a:off x="703980" y="5950093"/>
            <a:ext cx="1011675" cy="218437"/>
          </a:xfrm>
          <a:prstGeom prst="rect">
            <a:avLst/>
          </a:prstGeom>
          <a:solidFill>
            <a:srgbClr val="666666">
              <a:lumMod val="40000"/>
              <a:lumOff val="6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en-US" altLang="zh-CN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OS</a:t>
            </a: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定制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04DB520-5FB5-37EF-2A5B-C9FF272730AC}"/>
              </a:ext>
            </a:extLst>
          </p:cNvPr>
          <p:cNvSpPr/>
          <p:nvPr/>
        </p:nvSpPr>
        <p:spPr>
          <a:xfrm>
            <a:off x="1876552" y="5029910"/>
            <a:ext cx="1011675" cy="218437"/>
          </a:xfrm>
          <a:prstGeom prst="rect">
            <a:avLst/>
          </a:prstGeom>
          <a:solidFill>
            <a:srgbClr val="E7E6E6"/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>
                <a:solidFill>
                  <a:srgbClr val="666666"/>
                </a:solidFill>
                <a:latin typeface="微软雅黑" panose="020B0503020204020204" pitchFamily="34" charset="-122"/>
              </a:rPr>
              <a:t>欧拉领域知识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4370A95-05D9-807A-BF7F-266C5ACDCCE1}"/>
              </a:ext>
            </a:extLst>
          </p:cNvPr>
          <p:cNvSpPr/>
          <p:nvPr/>
        </p:nvSpPr>
        <p:spPr>
          <a:xfrm>
            <a:off x="1876552" y="5244580"/>
            <a:ext cx="1011675" cy="218437"/>
          </a:xfrm>
          <a:prstGeom prst="rect">
            <a:avLst/>
          </a:prstGeom>
          <a:solidFill>
            <a:srgbClr val="E7E6E6"/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>
                <a:solidFill>
                  <a:srgbClr val="666666"/>
                </a:solidFill>
                <a:latin typeface="微软雅黑" panose="020B0503020204020204" pitchFamily="34" charset="-122"/>
              </a:rPr>
              <a:t>经验</a:t>
            </a: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案例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D4EBB8-E0CC-13DB-F900-53DE082ABA7E}"/>
              </a:ext>
            </a:extLst>
          </p:cNvPr>
          <p:cNvSpPr/>
          <p:nvPr/>
        </p:nvSpPr>
        <p:spPr>
          <a:xfrm>
            <a:off x="1838328" y="5529562"/>
            <a:ext cx="1112842" cy="670196"/>
          </a:xfrm>
          <a:prstGeom prst="rect">
            <a:avLst/>
          </a:prstGeom>
          <a:solidFill>
            <a:srgbClr val="F4A100">
              <a:lumMod val="20000"/>
              <a:lumOff val="80000"/>
            </a:srgbClr>
          </a:solidFill>
          <a:ln>
            <a:solidFill>
              <a:srgbClr val="FFFFFF">
                <a:lumMod val="85000"/>
              </a:srgbClr>
            </a:solidFill>
          </a:ln>
        </p:spPr>
        <p:txBody>
          <a:bodyPr wrap="square" lIns="35986" tIns="35986" rIns="35986" bIns="35986">
            <a:noAutofit/>
          </a:bodyPr>
          <a:lstStyle/>
          <a:p>
            <a:pPr algn="ctr">
              <a:defRPr/>
            </a:pPr>
            <a:r>
              <a:rPr lang="zh-CN" altLang="en-US" sz="105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操作助理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A41AC18-4DA8-94F2-0A6A-BC74A57AD51C}"/>
              </a:ext>
            </a:extLst>
          </p:cNvPr>
          <p:cNvSpPr/>
          <p:nvPr/>
        </p:nvSpPr>
        <p:spPr>
          <a:xfrm>
            <a:off x="1876551" y="5729155"/>
            <a:ext cx="1011675" cy="218437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配置检测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331033-F085-4BBC-A3CD-FAE6872D5E26}"/>
              </a:ext>
            </a:extLst>
          </p:cNvPr>
          <p:cNvSpPr/>
          <p:nvPr/>
        </p:nvSpPr>
        <p:spPr>
          <a:xfrm>
            <a:off x="1876551" y="5971012"/>
            <a:ext cx="1011675" cy="218437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风险识别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EB02A10-387F-C71E-3156-D01302BC5CA1}"/>
              </a:ext>
            </a:extLst>
          </p:cNvPr>
          <p:cNvSpPr/>
          <p:nvPr/>
        </p:nvSpPr>
        <p:spPr>
          <a:xfrm>
            <a:off x="3111685" y="5029910"/>
            <a:ext cx="1011675" cy="218437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健康状态检测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7426F1B-3DD0-066B-0C35-69F807D23EA0}"/>
              </a:ext>
            </a:extLst>
          </p:cNvPr>
          <p:cNvSpPr/>
          <p:nvPr/>
        </p:nvSpPr>
        <p:spPr>
          <a:xfrm>
            <a:off x="3111685" y="5244580"/>
            <a:ext cx="1011675" cy="218437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巡检报告生成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910D606-8504-DFCC-1829-9A91D98C19BD}"/>
              </a:ext>
            </a:extLst>
          </p:cNvPr>
          <p:cNvSpPr/>
          <p:nvPr/>
        </p:nvSpPr>
        <p:spPr>
          <a:xfrm>
            <a:off x="3054548" y="5529562"/>
            <a:ext cx="1111190" cy="629553"/>
          </a:xfrm>
          <a:prstGeom prst="rect">
            <a:avLst/>
          </a:prstGeom>
          <a:solidFill>
            <a:srgbClr val="FFEDCA"/>
          </a:solidFill>
          <a:ln>
            <a:solidFill>
              <a:srgbClr val="FFFFFF">
                <a:lumMod val="85000"/>
              </a:srgbClr>
            </a:solidFill>
          </a:ln>
        </p:spPr>
        <p:txBody>
          <a:bodyPr wrap="square" lIns="35986" tIns="35986" rIns="35986" bIns="35986">
            <a:noAutofit/>
          </a:bodyPr>
          <a:lstStyle/>
          <a:p>
            <a:pPr algn="ctr">
              <a:defRPr/>
            </a:pPr>
            <a:r>
              <a:rPr lang="zh-CN" altLang="en-US" sz="105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诊断专家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890E255-90E5-E1EA-FDA0-C34FEE4591EC}"/>
              </a:ext>
            </a:extLst>
          </p:cNvPr>
          <p:cNvSpPr/>
          <p:nvPr/>
        </p:nvSpPr>
        <p:spPr>
          <a:xfrm>
            <a:off x="3121310" y="5728018"/>
            <a:ext cx="1011675" cy="218437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诊断脚本生成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849389F-0E2A-AF8A-D0F6-A3C9B9CD5DB9}"/>
              </a:ext>
            </a:extLst>
          </p:cNvPr>
          <p:cNvSpPr/>
          <p:nvPr/>
        </p:nvSpPr>
        <p:spPr>
          <a:xfrm>
            <a:off x="3111685" y="5944584"/>
            <a:ext cx="1011675" cy="218437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诊断报告生成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0CAFF8B-F43A-6DF6-36E3-4CE9563EB2C4}"/>
              </a:ext>
            </a:extLst>
          </p:cNvPr>
          <p:cNvSpPr/>
          <p:nvPr/>
        </p:nvSpPr>
        <p:spPr>
          <a:xfrm>
            <a:off x="4226294" y="4824893"/>
            <a:ext cx="1214010" cy="996208"/>
          </a:xfrm>
          <a:prstGeom prst="rect">
            <a:avLst/>
          </a:prstGeom>
          <a:solidFill>
            <a:srgbClr val="FFEDCA"/>
          </a:solidFill>
          <a:ln>
            <a:solidFill>
              <a:srgbClr val="FFFFFF">
                <a:lumMod val="85000"/>
              </a:srgbClr>
            </a:solidFill>
          </a:ln>
        </p:spPr>
        <p:txBody>
          <a:bodyPr wrap="square" lIns="35986" tIns="35986" rIns="35986" bIns="35986">
            <a:noAutofit/>
          </a:bodyPr>
          <a:lstStyle/>
          <a:p>
            <a:pPr algn="ctr">
              <a:defRPr/>
            </a:pPr>
            <a:r>
              <a:rPr lang="zh-CN" altLang="en-US" sz="105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调优助理</a:t>
            </a:r>
            <a:endParaRPr lang="zh-CN" altLang="en-US" sz="1050" b="1" kern="0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3112EC4-8877-095F-79A0-8FD80775AFB0}"/>
              </a:ext>
            </a:extLst>
          </p:cNvPr>
          <p:cNvSpPr/>
          <p:nvPr/>
        </p:nvSpPr>
        <p:spPr>
          <a:xfrm>
            <a:off x="4339657" y="5028095"/>
            <a:ext cx="1036549" cy="211174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调优检测脚本生成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975CEB-198F-3AEA-395B-7BF97AAD16E4}"/>
              </a:ext>
            </a:extLst>
          </p:cNvPr>
          <p:cNvSpPr/>
          <p:nvPr/>
        </p:nvSpPr>
        <p:spPr>
          <a:xfrm>
            <a:off x="4339657" y="5273969"/>
            <a:ext cx="1036549" cy="218437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调优报告生成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60CCC6D-97A4-4B17-6C10-867A1522DB5E}"/>
              </a:ext>
            </a:extLst>
          </p:cNvPr>
          <p:cNvSpPr/>
          <p:nvPr/>
        </p:nvSpPr>
        <p:spPr>
          <a:xfrm>
            <a:off x="4339657" y="5511654"/>
            <a:ext cx="1036549" cy="218437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调优建议生成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7036084-6C6E-6998-4362-CD336AC90725}"/>
              </a:ext>
            </a:extLst>
          </p:cNvPr>
          <p:cNvSpPr/>
          <p:nvPr/>
        </p:nvSpPr>
        <p:spPr>
          <a:xfrm>
            <a:off x="4258019" y="5871694"/>
            <a:ext cx="1146565" cy="194071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</p:spPr>
        <p:txBody>
          <a:bodyPr wrap="square" lIns="35986" tIns="35986" rIns="35986" bIns="35986">
            <a:noAutofit/>
          </a:bodyPr>
          <a:lstStyle/>
          <a:p>
            <a:pPr algn="ctr">
              <a:defRPr/>
            </a:pPr>
            <a:r>
              <a:rPr lang="en-US" altLang="zh-CN" sz="1050" kern="0" dirty="0">
                <a:solidFill>
                  <a:srgbClr val="FF0000"/>
                </a:solidFill>
                <a:latin typeface="微软雅黑" panose="020B0503020204020204" pitchFamily="34" charset="-122"/>
              </a:rPr>
              <a:t>other ISV</a:t>
            </a:r>
            <a:r>
              <a:rPr lang="zh-CN" altLang="en-US" sz="1050" kern="0" dirty="0">
                <a:solidFill>
                  <a:srgbClr val="FF0000"/>
                </a:solidFill>
                <a:latin typeface="微软雅黑" panose="020B0503020204020204" pitchFamily="34" charset="-122"/>
              </a:rPr>
              <a:t>应用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EF227B2-CAA5-306C-476D-D2C6B83A5771}"/>
              </a:ext>
            </a:extLst>
          </p:cNvPr>
          <p:cNvSpPr/>
          <p:nvPr/>
        </p:nvSpPr>
        <p:spPr>
          <a:xfrm>
            <a:off x="706857" y="2826955"/>
            <a:ext cx="2347691" cy="932447"/>
          </a:xfrm>
          <a:prstGeom prst="rect">
            <a:avLst/>
          </a:prstGeom>
          <a:noFill/>
          <a:ln>
            <a:solidFill>
              <a:srgbClr val="FFFFFF">
                <a:lumMod val="85000"/>
              </a:srgbClr>
            </a:solidFill>
          </a:ln>
        </p:spPr>
        <p:txBody>
          <a:bodyPr wrap="square" lIns="35986" tIns="35986" rIns="35986" bIns="35986">
            <a:noAutofit/>
          </a:bodyPr>
          <a:lstStyle/>
          <a:p>
            <a:pPr algn="ctr">
              <a:defRPr/>
            </a:pPr>
            <a:r>
              <a:rPr lang="en-US" altLang="zh-CN" sz="105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X-Agent</a:t>
            </a:r>
            <a:endParaRPr lang="zh-CN" altLang="en-US" sz="105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D3E4DA7-190C-ED27-2451-5982F93C0C6F}"/>
              </a:ext>
            </a:extLst>
          </p:cNvPr>
          <p:cNvSpPr/>
          <p:nvPr/>
        </p:nvSpPr>
        <p:spPr>
          <a:xfrm>
            <a:off x="799904" y="3442488"/>
            <a:ext cx="1018334" cy="211174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状态管理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4CA2E2F-8462-F3E3-B131-CCFB8F90DFCA}"/>
              </a:ext>
            </a:extLst>
          </p:cNvPr>
          <p:cNvSpPr/>
          <p:nvPr/>
        </p:nvSpPr>
        <p:spPr>
          <a:xfrm>
            <a:off x="2077486" y="3475914"/>
            <a:ext cx="873683" cy="211174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任务执行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5FC448E-8F33-4A09-6140-A7D977187BD8}"/>
              </a:ext>
            </a:extLst>
          </p:cNvPr>
          <p:cNvSpPr/>
          <p:nvPr/>
        </p:nvSpPr>
        <p:spPr>
          <a:xfrm>
            <a:off x="777898" y="3113029"/>
            <a:ext cx="1040340" cy="211174"/>
          </a:xfrm>
          <a:prstGeom prst="rect">
            <a:avLst/>
          </a:prstGeom>
          <a:solidFill>
            <a:srgbClr val="FFF4CB"/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自然语言意图识别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AE398B6-11AB-0DDD-3B7E-BF4F25E50490}"/>
              </a:ext>
            </a:extLst>
          </p:cNvPr>
          <p:cNvSpPr/>
          <p:nvPr/>
        </p:nvSpPr>
        <p:spPr>
          <a:xfrm>
            <a:off x="552400" y="1632623"/>
            <a:ext cx="4938225" cy="494705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lIns="35986" tIns="71972" rIns="35986" rtlCol="0" anchor="t" anchorCtr="0"/>
          <a:lstStyle/>
          <a:p>
            <a:pPr algn="ctr">
              <a:defRPr/>
            </a:pPr>
            <a:r>
              <a:rPr lang="zh-CN" altLang="en-US" sz="1100" kern="0">
                <a:solidFill>
                  <a:srgbClr val="1D1D1A"/>
                </a:solidFill>
                <a:latin typeface="微软雅黑"/>
              </a:rPr>
              <a:t>入口</a:t>
            </a:r>
            <a:endParaRPr lang="zh-CN" altLang="en-US" sz="1999" kern="0" dirty="0">
              <a:solidFill>
                <a:srgbClr val="1D1D1A"/>
              </a:solidFill>
              <a:latin typeface="微软雅黑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AC3ADBC-50CA-90EF-0D2B-3FE28EDC5C82}"/>
              </a:ext>
            </a:extLst>
          </p:cNvPr>
          <p:cNvSpPr/>
          <p:nvPr/>
        </p:nvSpPr>
        <p:spPr>
          <a:xfrm>
            <a:off x="953522" y="1871650"/>
            <a:ext cx="589706" cy="218437"/>
          </a:xfrm>
          <a:prstGeom prst="rect">
            <a:avLst/>
          </a:prstGeom>
          <a:solidFill>
            <a:srgbClr val="92D050"/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en-US" altLang="zh-CN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web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2CEDB61-5FCC-5D9E-85AA-EB8C49731203}"/>
              </a:ext>
            </a:extLst>
          </p:cNvPr>
          <p:cNvSpPr/>
          <p:nvPr/>
        </p:nvSpPr>
        <p:spPr>
          <a:xfrm>
            <a:off x="3510768" y="1858865"/>
            <a:ext cx="747251" cy="234352"/>
          </a:xfrm>
          <a:prstGeom prst="rect">
            <a:avLst/>
          </a:prstGeom>
          <a:solidFill>
            <a:srgbClr val="FFEDCA"/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1000" b="1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智能</a:t>
            </a:r>
            <a:r>
              <a:rPr lang="en-US" altLang="zh-CN" sz="1000" b="1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shell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0BD2344-E52D-147E-3A3A-A215EAF6BF64}"/>
              </a:ext>
            </a:extLst>
          </p:cNvPr>
          <p:cNvSpPr/>
          <p:nvPr/>
        </p:nvSpPr>
        <p:spPr>
          <a:xfrm>
            <a:off x="4671831" y="1858865"/>
            <a:ext cx="589706" cy="218437"/>
          </a:xfrm>
          <a:prstGeom prst="rect">
            <a:avLst/>
          </a:prstGeom>
          <a:solidFill>
            <a:sysClr val="window" lastClr="FFFFFF">
              <a:lumMod val="85000"/>
            </a:sys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en-US" altLang="zh-CN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IDE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5E018CA-D4E1-3F73-14F3-A6D91713F7D9}"/>
              </a:ext>
            </a:extLst>
          </p:cNvPr>
          <p:cNvSpPr/>
          <p:nvPr/>
        </p:nvSpPr>
        <p:spPr>
          <a:xfrm>
            <a:off x="446487" y="1255775"/>
            <a:ext cx="5174851" cy="510547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miter lim="800000"/>
          </a:ln>
          <a:effectLst/>
        </p:spPr>
        <p:txBody>
          <a:bodyPr rtlCol="0" anchor="t" anchorCtr="0"/>
          <a:lstStyle/>
          <a:p>
            <a:pPr algn="ctr">
              <a:defRPr/>
            </a:pP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自然语言交互平台</a:t>
            </a:r>
            <a:endParaRPr lang="zh-CN" altLang="en-US" sz="1799" b="1" kern="0" dirty="0">
              <a:solidFill>
                <a:srgbClr val="666666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A2544FF-57D9-30D8-1EF9-1D30F869BA33}"/>
              </a:ext>
            </a:extLst>
          </p:cNvPr>
          <p:cNvSpPr/>
          <p:nvPr/>
        </p:nvSpPr>
        <p:spPr>
          <a:xfrm>
            <a:off x="2068308" y="3126210"/>
            <a:ext cx="882862" cy="211174"/>
          </a:xfrm>
          <a:prstGeom prst="rect">
            <a:avLst/>
          </a:prstGeom>
          <a:solidFill>
            <a:srgbClr val="666666">
              <a:lumMod val="20000"/>
              <a:lumOff val="80000"/>
            </a:srgbClr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任务编排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7972FBE-C9FC-30F2-F80D-B720F62F4387}"/>
              </a:ext>
            </a:extLst>
          </p:cNvPr>
          <p:cNvSpPr/>
          <p:nvPr/>
        </p:nvSpPr>
        <p:spPr>
          <a:xfrm>
            <a:off x="2513295" y="2498122"/>
            <a:ext cx="825545" cy="246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000" kern="0">
                <a:solidFill>
                  <a:prstClr val="black"/>
                </a:solidFill>
                <a:latin typeface="微软雅黑" panose="020B0503020204020204" pitchFamily="34" charset="-122"/>
              </a:rPr>
              <a:t>智能体框架</a:t>
            </a:r>
            <a:endParaRPr lang="zh-CN" altLang="en-US" sz="1000" kern="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E241426-FD94-68CF-4DDE-19322DB8F356}"/>
              </a:ext>
            </a:extLst>
          </p:cNvPr>
          <p:cNvSpPr/>
          <p:nvPr/>
        </p:nvSpPr>
        <p:spPr>
          <a:xfrm>
            <a:off x="1941165" y="1872855"/>
            <a:ext cx="581853" cy="211121"/>
          </a:xfrm>
          <a:prstGeom prst="rect">
            <a:avLst/>
          </a:prstGeom>
          <a:solidFill>
            <a:srgbClr val="E7E6E6"/>
          </a:solidFill>
        </p:spPr>
        <p:txBody>
          <a:bodyPr wrap="square" lIns="35986" tIns="35986" rIns="35986" bIns="35986">
            <a:spAutoFit/>
          </a:bodyPr>
          <a:lstStyle/>
          <a:p>
            <a:pPr algn="ctr">
              <a:defRPr/>
            </a:pPr>
            <a:r>
              <a:rPr lang="zh-CN" altLang="en-US" sz="900" kern="0">
                <a:solidFill>
                  <a:srgbClr val="666666"/>
                </a:solidFill>
                <a:latin typeface="微软雅黑" panose="020B0503020204020204" pitchFamily="34" charset="-122"/>
              </a:rPr>
              <a:t>公众号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1D3F129-9BDD-F3BA-2C65-DABC305D44A1}"/>
              </a:ext>
            </a:extLst>
          </p:cNvPr>
          <p:cNvSpPr/>
          <p:nvPr/>
        </p:nvSpPr>
        <p:spPr>
          <a:xfrm>
            <a:off x="3102404" y="2845276"/>
            <a:ext cx="1086625" cy="2111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35972" tIns="35972" rIns="35972" bIns="35972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风控管理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E68205A-4103-B4C3-8EA3-4627DEBCBA40}"/>
              </a:ext>
            </a:extLst>
          </p:cNvPr>
          <p:cNvSpPr/>
          <p:nvPr/>
        </p:nvSpPr>
        <p:spPr>
          <a:xfrm>
            <a:off x="4367404" y="2826956"/>
            <a:ext cx="1008801" cy="2111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35972" tIns="35972" rIns="35972" bIns="35972">
            <a:spAutoFit/>
          </a:bodyPr>
          <a:lstStyle/>
          <a:p>
            <a:pPr algn="ctr">
              <a:defRPr/>
            </a:pPr>
            <a:r>
              <a:rPr lang="en-US" altLang="zh-CN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Agent</a:t>
            </a: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注册</a:t>
            </a:r>
            <a:r>
              <a:rPr lang="en-US" altLang="zh-CN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/</a:t>
            </a: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注销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5DA9E56-1C8A-CC47-E921-98F772809364}"/>
              </a:ext>
            </a:extLst>
          </p:cNvPr>
          <p:cNvSpPr/>
          <p:nvPr/>
        </p:nvSpPr>
        <p:spPr>
          <a:xfrm>
            <a:off x="3128936" y="3361933"/>
            <a:ext cx="1086626" cy="211039"/>
          </a:xfrm>
          <a:prstGeom prst="rect">
            <a:avLst/>
          </a:prstGeom>
          <a:solidFill>
            <a:srgbClr val="92D050"/>
          </a:solidFill>
        </p:spPr>
        <p:txBody>
          <a:bodyPr wrap="square" lIns="35972" tIns="35972" rIns="35972" bIns="35972">
            <a:spAutoFit/>
          </a:bodyPr>
          <a:lstStyle/>
          <a:p>
            <a:pPr algn="ctr">
              <a:defRPr/>
            </a:pPr>
            <a:r>
              <a:rPr lang="en-US" altLang="zh-CN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RAG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CE99545-B7E8-DD2F-4EBF-AB8BB2BBE950}"/>
              </a:ext>
            </a:extLst>
          </p:cNvPr>
          <p:cNvSpPr/>
          <p:nvPr/>
        </p:nvSpPr>
        <p:spPr>
          <a:xfrm>
            <a:off x="4365040" y="3361486"/>
            <a:ext cx="1084262" cy="211146"/>
          </a:xfrm>
          <a:prstGeom prst="rect">
            <a:avLst/>
          </a:prstGeom>
          <a:solidFill>
            <a:srgbClr val="4472C4">
              <a:lumMod val="20000"/>
              <a:lumOff val="80000"/>
            </a:srgbClr>
          </a:solidFill>
        </p:spPr>
        <p:txBody>
          <a:bodyPr wrap="square" lIns="35972" tIns="35972" rIns="35972" bIns="35972">
            <a:spAutoFit/>
          </a:bodyPr>
          <a:lstStyle/>
          <a:p>
            <a:pPr algn="ctr">
              <a:defRPr/>
            </a:pPr>
            <a:r>
              <a:rPr lang="zh-CN" altLang="en-US" sz="9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语义接口注册表</a:t>
            </a:r>
            <a:endParaRPr lang="en-US" altLang="zh-CN" sz="9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4E13A68-ADC6-9027-5316-DD53360BF084}"/>
              </a:ext>
            </a:extLst>
          </p:cNvPr>
          <p:cNvSpPr/>
          <p:nvPr/>
        </p:nvSpPr>
        <p:spPr>
          <a:xfrm>
            <a:off x="552400" y="4314861"/>
            <a:ext cx="4937721" cy="226424"/>
          </a:xfrm>
          <a:prstGeom prst="rect">
            <a:avLst/>
          </a:prstGeom>
          <a:solidFill>
            <a:srgbClr val="CCECFF"/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  <p:txBody>
          <a:bodyPr lIns="35986" tIns="71972" rIns="35986" rtlCol="0" anchor="t" anchorCtr="0"/>
          <a:lstStyle/>
          <a:p>
            <a:pPr algn="ctr">
              <a:defRPr/>
            </a:pPr>
            <a:r>
              <a:rPr lang="en-US" altLang="zh-CN" sz="11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Agent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资源池</a:t>
            </a:r>
            <a:r>
              <a:rPr lang="en-US" altLang="zh-CN" sz="11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&amp;</a:t>
            </a:r>
            <a:r>
              <a:rPr lang="zh-CN" altLang="en-US" sz="11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智能语义接口规范</a:t>
            </a:r>
            <a:endParaRPr lang="en-US" altLang="zh-CN" sz="1100" kern="0" dirty="0">
              <a:solidFill>
                <a:srgbClr val="666666"/>
              </a:solidFill>
              <a:latin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999" kern="0" dirty="0">
              <a:solidFill>
                <a:srgbClr val="1D1D1A"/>
              </a:solidFill>
              <a:latin typeface="微软雅黑"/>
            </a:endParaRPr>
          </a:p>
        </p:txBody>
      </p:sp>
      <p:sp>
        <p:nvSpPr>
          <p:cNvPr id="50" name="箭头: 右 195">
            <a:extLst>
              <a:ext uri="{FF2B5EF4-FFF2-40B4-BE49-F238E27FC236}">
                <a16:creationId xmlns:a16="http://schemas.microsoft.com/office/drawing/2014/main" id="{C975D458-B5B0-3F9F-A9C5-44B61B6177B1}"/>
              </a:ext>
            </a:extLst>
          </p:cNvPr>
          <p:cNvSpPr/>
          <p:nvPr/>
        </p:nvSpPr>
        <p:spPr>
          <a:xfrm rot="16200000">
            <a:off x="2811462" y="1291067"/>
            <a:ext cx="279415" cy="1935102"/>
          </a:xfrm>
          <a:prstGeom prst="rightArrow">
            <a:avLst>
              <a:gd name="adj1" fmla="val 50000"/>
              <a:gd name="adj2" fmla="val 60526"/>
            </a:avLst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51" name="箭头: 右 196">
            <a:extLst>
              <a:ext uri="{FF2B5EF4-FFF2-40B4-BE49-F238E27FC236}">
                <a16:creationId xmlns:a16="http://schemas.microsoft.com/office/drawing/2014/main" id="{5B212633-5DDA-5713-2AE9-FF41B09241BD}"/>
              </a:ext>
            </a:extLst>
          </p:cNvPr>
          <p:cNvSpPr/>
          <p:nvPr/>
        </p:nvSpPr>
        <p:spPr>
          <a:xfrm rot="16200000">
            <a:off x="2881553" y="3099513"/>
            <a:ext cx="279415" cy="1935102"/>
          </a:xfrm>
          <a:prstGeom prst="rightArrow">
            <a:avLst>
              <a:gd name="adj1" fmla="val 50000"/>
              <a:gd name="adj2" fmla="val 60526"/>
            </a:avLst>
          </a:prstGeom>
          <a:solidFill>
            <a:srgbClr val="CCEC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等线" panose="020F0502020204030204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954A5B4-72D6-08DA-E5FE-C8893F3E401C}"/>
              </a:ext>
            </a:extLst>
          </p:cNvPr>
          <p:cNvSpPr txBox="1"/>
          <p:nvPr/>
        </p:nvSpPr>
        <p:spPr>
          <a:xfrm>
            <a:off x="2107216" y="907401"/>
            <a:ext cx="187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 err="1"/>
              <a:t>EulerCopilot</a:t>
            </a:r>
            <a:r>
              <a:rPr kumimoji="1" lang="zh-CN" altLang="en-US" b="1" dirty="0"/>
              <a:t> 架构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B244CC3-1F94-AE26-AD09-992037D74DC6}"/>
              </a:ext>
            </a:extLst>
          </p:cNvPr>
          <p:cNvSpPr txBox="1"/>
          <p:nvPr/>
        </p:nvSpPr>
        <p:spPr>
          <a:xfrm>
            <a:off x="7360961" y="587172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0000"/>
                </a:solidFill>
              </a:rPr>
              <a:t>一体化的数据库解决方案</a:t>
            </a:r>
          </a:p>
        </p:txBody>
      </p:sp>
    </p:spTree>
    <p:extLst>
      <p:ext uri="{BB962C8B-B14F-4D97-AF65-F5344CB8AC3E}">
        <p14:creationId xmlns:p14="http://schemas.microsoft.com/office/powerpoint/2010/main" val="268261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562</Words>
  <Application>Microsoft Macintosh PowerPoint</Application>
  <PresentationFormat>宽屏</PresentationFormat>
  <Paragraphs>173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等线</vt:lpstr>
      <vt:lpstr>宋体</vt:lpstr>
      <vt:lpstr>微软雅黑</vt:lpstr>
      <vt:lpstr>Alibaba PuHuiTi 2.0 115 Black</vt:lpstr>
      <vt:lpstr>Alibaba PuHuiTi 2.0 55 Regular</vt:lpstr>
      <vt:lpstr>Alibaba PuHuiTi 2.0 65 Medium</vt:lpstr>
      <vt:lpstr>Alibaba PuHuiTi 2.0 95 ExtraBol</vt:lpstr>
      <vt:lpstr>Arial</vt:lpstr>
      <vt:lpstr>Calibri</vt:lpstr>
      <vt:lpstr>WPS</vt:lpstr>
      <vt:lpstr>PowerPoint 演示文稿</vt:lpstr>
      <vt:lpstr>PowerPoint 演示文稿</vt:lpstr>
      <vt:lpstr>OceanBase 介绍</vt:lpstr>
      <vt:lpstr>大语言模型并非完美</vt:lpstr>
      <vt:lpstr>RAG介绍</vt:lpstr>
      <vt:lpstr>OceanBase 向量能力</vt:lpstr>
      <vt:lpstr>PowerPoint 演示文稿</vt:lpstr>
      <vt:lpstr>OceanBase &amp;&amp; openEuler</vt:lpstr>
      <vt:lpstr>OceanBase &amp; EulerCopilot</vt:lpstr>
      <vt:lpstr>OceanBase &amp; EulerCopilot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Microsoft Office User</cp:lastModifiedBy>
  <cp:revision>66</cp:revision>
  <dcterms:created xsi:type="dcterms:W3CDTF">2024-11-13T06:05:05Z</dcterms:created>
  <dcterms:modified xsi:type="dcterms:W3CDTF">2024-11-15T15:52:41Z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2052-6.5.2.8766</vt:lpwstr>
  </property>
  <property fmtid="{D5CDD505-2E9C-101B-9397-08002B2CF9AE}" pid="3" name="ICV">
    <vt:lpwstr>0CA6CA56A5545A88A0C73167C26C39C7_41</vt:lpwstr>
  </property>
</Properties>
</file>